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handoutMasterIdLst>
    <p:handoutMasterId r:id="rId112"/>
  </p:handoutMasterIdLst>
  <p:sldIdLst>
    <p:sldId id="256" r:id="rId2"/>
    <p:sldId id="1510" r:id="rId3"/>
    <p:sldId id="1531" r:id="rId4"/>
    <p:sldId id="1526" r:id="rId5"/>
    <p:sldId id="257" r:id="rId6"/>
    <p:sldId id="258" r:id="rId7"/>
    <p:sldId id="1514" r:id="rId8"/>
    <p:sldId id="1515" r:id="rId9"/>
    <p:sldId id="1516" r:id="rId10"/>
    <p:sldId id="1517" r:id="rId11"/>
    <p:sldId id="1539" r:id="rId12"/>
    <p:sldId id="1540" r:id="rId13"/>
    <p:sldId id="647" r:id="rId14"/>
    <p:sldId id="1541" r:id="rId15"/>
    <p:sldId id="1542" r:id="rId16"/>
    <p:sldId id="637" r:id="rId17"/>
    <p:sldId id="269" r:id="rId18"/>
    <p:sldId id="1524" r:id="rId19"/>
    <p:sldId id="1525" r:id="rId20"/>
    <p:sldId id="347" r:id="rId21"/>
    <p:sldId id="350" r:id="rId22"/>
    <p:sldId id="353" r:id="rId23"/>
    <p:sldId id="348" r:id="rId24"/>
    <p:sldId id="349" r:id="rId25"/>
    <p:sldId id="351" r:id="rId26"/>
    <p:sldId id="352" r:id="rId27"/>
    <p:sldId id="354" r:id="rId28"/>
    <p:sldId id="355" r:id="rId29"/>
    <p:sldId id="356" r:id="rId30"/>
    <p:sldId id="272" r:id="rId31"/>
    <p:sldId id="271" r:id="rId32"/>
    <p:sldId id="282" r:id="rId33"/>
    <p:sldId id="281" r:id="rId34"/>
    <p:sldId id="276" r:id="rId35"/>
    <p:sldId id="280" r:id="rId36"/>
    <p:sldId id="285" r:id="rId37"/>
    <p:sldId id="284" r:id="rId38"/>
    <p:sldId id="286" r:id="rId39"/>
    <p:sldId id="326" r:id="rId40"/>
    <p:sldId id="328" r:id="rId41"/>
    <p:sldId id="287" r:id="rId42"/>
    <p:sldId id="289" r:id="rId43"/>
    <p:sldId id="290" r:id="rId44"/>
    <p:sldId id="330" r:id="rId45"/>
    <p:sldId id="331" r:id="rId46"/>
    <p:sldId id="332" r:id="rId47"/>
    <p:sldId id="333" r:id="rId48"/>
    <p:sldId id="334" r:id="rId49"/>
    <p:sldId id="273" r:id="rId50"/>
    <p:sldId id="291" r:id="rId51"/>
    <p:sldId id="357" r:id="rId52"/>
    <p:sldId id="1547" r:id="rId53"/>
    <p:sldId id="641" r:id="rId54"/>
    <p:sldId id="297" r:id="rId55"/>
    <p:sldId id="292" r:id="rId56"/>
    <p:sldId id="293" r:id="rId57"/>
    <p:sldId id="294" r:id="rId58"/>
    <p:sldId id="295" r:id="rId59"/>
    <p:sldId id="327" r:id="rId60"/>
    <p:sldId id="298" r:id="rId61"/>
    <p:sldId id="299" r:id="rId62"/>
    <p:sldId id="1543" r:id="rId63"/>
    <p:sldId id="300" r:id="rId64"/>
    <p:sldId id="1544" r:id="rId65"/>
    <p:sldId id="301" r:id="rId66"/>
    <p:sldId id="302" r:id="rId67"/>
    <p:sldId id="1546" r:id="rId68"/>
    <p:sldId id="303" r:id="rId69"/>
    <p:sldId id="1545" r:id="rId70"/>
    <p:sldId id="642" r:id="rId71"/>
    <p:sldId id="322" r:id="rId72"/>
    <p:sldId id="304" r:id="rId73"/>
    <p:sldId id="1548" r:id="rId74"/>
    <p:sldId id="305" r:id="rId75"/>
    <p:sldId id="1550" r:id="rId76"/>
    <p:sldId id="1551" r:id="rId77"/>
    <p:sldId id="306" r:id="rId78"/>
    <p:sldId id="1552" r:id="rId79"/>
    <p:sldId id="307" r:id="rId80"/>
    <p:sldId id="308" r:id="rId81"/>
    <p:sldId id="1553" r:id="rId82"/>
    <p:sldId id="309" r:id="rId83"/>
    <p:sldId id="1554" r:id="rId84"/>
    <p:sldId id="311" r:id="rId85"/>
    <p:sldId id="312" r:id="rId86"/>
    <p:sldId id="313" r:id="rId87"/>
    <p:sldId id="314" r:id="rId88"/>
    <p:sldId id="315" r:id="rId89"/>
    <p:sldId id="316" r:id="rId90"/>
    <p:sldId id="317" r:id="rId91"/>
    <p:sldId id="318" r:id="rId92"/>
    <p:sldId id="319" r:id="rId93"/>
    <p:sldId id="336" r:id="rId94"/>
    <p:sldId id="338" r:id="rId95"/>
    <p:sldId id="339" r:id="rId96"/>
    <p:sldId id="340" r:id="rId97"/>
    <p:sldId id="345" r:id="rId98"/>
    <p:sldId id="342" r:id="rId99"/>
    <p:sldId id="346" r:id="rId100"/>
    <p:sldId id="320" r:id="rId101"/>
    <p:sldId id="337" r:id="rId102"/>
    <p:sldId id="323" r:id="rId103"/>
    <p:sldId id="1530" r:id="rId104"/>
    <p:sldId id="1522" r:id="rId105"/>
    <p:sldId id="267" r:id="rId106"/>
    <p:sldId id="324" r:id="rId107"/>
    <p:sldId id="325" r:id="rId108"/>
    <p:sldId id="283" r:id="rId109"/>
    <p:sldId id="321" r:id="rId1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80" autoAdjust="0"/>
    <p:restoredTop sz="91427"/>
  </p:normalViewPr>
  <p:slideViewPr>
    <p:cSldViewPr>
      <p:cViewPr varScale="1">
        <p:scale>
          <a:sx n="66" d="100"/>
          <a:sy n="66" d="100"/>
        </p:scale>
        <p:origin x="62" y="254"/>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Kaushik" userId="S::manish@niet.co.in::63735f1b-e221-45f5-b925-bb50105db10a" providerId="AD" clId="Web-{793D2A4E-A7D0-9E1A-B17B-CA56770C6D7E}"/>
    <pc:docChg chg="modSld">
      <pc:chgData name="Manish Kaushik" userId="S::manish@niet.co.in::63735f1b-e221-45f5-b925-bb50105db10a" providerId="AD" clId="Web-{793D2A4E-A7D0-9E1A-B17B-CA56770C6D7E}" dt="2024-07-30T07:16:34.507" v="1"/>
      <pc:docMkLst>
        <pc:docMk/>
      </pc:docMkLst>
      <pc:sldChg chg="modSp">
        <pc:chgData name="Manish Kaushik" userId="S::manish@niet.co.in::63735f1b-e221-45f5-b925-bb50105db10a" providerId="AD" clId="Web-{793D2A4E-A7D0-9E1A-B17B-CA56770C6D7E}" dt="2024-07-30T07:16:34.507" v="1"/>
        <pc:sldMkLst>
          <pc:docMk/>
          <pc:sldMk cId="2551052103" sldId="640"/>
        </pc:sldMkLst>
      </pc:sldChg>
    </pc:docChg>
  </pc:docChgLst>
  <pc:docChgLst>
    <pc:chgData name="Guest User" userId="S::urn:spo:anon#1d32c6595317842d01668fea9a86c5675ca234eb54c37e0f28e3ecfbe546dfea::" providerId="AD" clId="Web-{4B817765-D64B-1E03-BCD6-0311BE781A41}"/>
    <pc:docChg chg="modSld">
      <pc:chgData name="Guest User" userId="S::urn:spo:anon#1d32c6595317842d01668fea9a86c5675ca234eb54c37e0f28e3ecfbe546dfea::" providerId="AD" clId="Web-{4B817765-D64B-1E03-BCD6-0311BE781A41}" dt="2022-12-27T09:52:02.734" v="0" actId="1076"/>
      <pc:docMkLst>
        <pc:docMk/>
      </pc:docMkLst>
      <pc:sldChg chg="modSp">
        <pc:chgData name="Guest User" userId="S::urn:spo:anon#1d32c6595317842d01668fea9a86c5675ca234eb54c37e0f28e3ecfbe546dfea::" providerId="AD" clId="Web-{4B817765-D64B-1E03-BCD6-0311BE781A41}" dt="2022-12-27T09:52:02.734" v="0" actId="1076"/>
        <pc:sldMkLst>
          <pc:docMk/>
          <pc:sldMk cId="0" sldId="590"/>
        </pc:sldMkLst>
      </pc:sldChg>
    </pc:docChg>
  </pc:docChgLst>
  <pc:docChgLst>
    <pc:chgData name="Priya goel" userId="a5d2d9392ddacb4c" providerId="LiveId" clId="{5FF57F72-5992-4563-9C3F-1DE41867B16A}"/>
    <pc:docChg chg="modSld">
      <pc:chgData name="Priya goel" userId="a5d2d9392ddacb4c" providerId="LiveId" clId="{5FF57F72-5992-4563-9C3F-1DE41867B16A}" dt="2025-01-05T16:35:35.010" v="0" actId="20577"/>
      <pc:docMkLst>
        <pc:docMk/>
      </pc:docMkLst>
      <pc:sldChg chg="modSp mod">
        <pc:chgData name="Priya goel" userId="a5d2d9392ddacb4c" providerId="LiveId" clId="{5FF57F72-5992-4563-9C3F-1DE41867B16A}" dt="2025-01-05T16:35:35.010" v="0" actId="20577"/>
        <pc:sldMkLst>
          <pc:docMk/>
          <pc:sldMk cId="1289412924" sldId="299"/>
        </pc:sldMkLst>
        <pc:spChg chg="mod">
          <ac:chgData name="Priya goel" userId="a5d2d9392ddacb4c" providerId="LiveId" clId="{5FF57F72-5992-4563-9C3F-1DE41867B16A}" dt="2025-01-05T16:35:35.010" v="0" actId="20577"/>
          <ac:spMkLst>
            <pc:docMk/>
            <pc:sldMk cId="1289412924" sldId="299"/>
            <ac:spMk id="7"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6D1A4F-ED98-4757-A07A-AE4F730E3C7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EB18C0F-E089-4E25-805B-5337309D683E}">
      <dgm:prSet custT="1"/>
      <dgm:spPr/>
      <dgm:t>
        <a:bodyPr/>
        <a:lstStyle/>
        <a:p>
          <a:pPr algn="just"/>
          <a:r>
            <a:rPr lang="en-IN" sz="1800" dirty="0"/>
            <a:t>Design is a process of working to develop solutions in a conscious and innovative way in  which both functional and aesthetic requirements are included based on user needs.</a:t>
          </a:r>
          <a:endParaRPr lang="en-US" sz="1800" dirty="0"/>
        </a:p>
      </dgm:t>
    </dgm:pt>
    <dgm:pt modelId="{1193243B-CABD-4DEF-AFE6-AC3A595D68F4}" type="parTrans" cxnId="{353DDB0B-5EF1-4E07-AD38-71B636D1990E}">
      <dgm:prSet/>
      <dgm:spPr/>
      <dgm:t>
        <a:bodyPr/>
        <a:lstStyle/>
        <a:p>
          <a:endParaRPr lang="en-US"/>
        </a:p>
      </dgm:t>
    </dgm:pt>
    <dgm:pt modelId="{74A5C51C-4BAD-457B-B4E2-F9D8039E680E}" type="sibTrans" cxnId="{353DDB0B-5EF1-4E07-AD38-71B636D1990E}">
      <dgm:prSet/>
      <dgm:spPr/>
      <dgm:t>
        <a:bodyPr/>
        <a:lstStyle/>
        <a:p>
          <a:endParaRPr lang="en-US"/>
        </a:p>
      </dgm:t>
    </dgm:pt>
    <dgm:pt modelId="{0356462A-05B9-4A6C-B24C-859E7D26CB58}">
      <dgm:prSet custT="1"/>
      <dgm:spPr/>
      <dgm:t>
        <a:bodyPr/>
        <a:lstStyle/>
        <a:p>
          <a:r>
            <a:rPr lang="en-IN" sz="1800" dirty="0"/>
            <a:t>Human </a:t>
          </a:r>
          <a:r>
            <a:rPr lang="en-IN" sz="1800" dirty="0" err="1"/>
            <a:t>Centered</a:t>
          </a:r>
          <a:endParaRPr lang="en-US" sz="1800" dirty="0"/>
        </a:p>
      </dgm:t>
    </dgm:pt>
    <dgm:pt modelId="{58FF802C-31DC-4B2C-9D8B-497061452F30}" type="parTrans" cxnId="{6B4D0618-4B51-4959-9EA9-50F315D0483E}">
      <dgm:prSet/>
      <dgm:spPr/>
      <dgm:t>
        <a:bodyPr/>
        <a:lstStyle/>
        <a:p>
          <a:endParaRPr lang="en-US"/>
        </a:p>
      </dgm:t>
    </dgm:pt>
    <dgm:pt modelId="{FADBDBBB-8D4D-45A2-9A9C-F1E917B28F07}" type="sibTrans" cxnId="{6B4D0618-4B51-4959-9EA9-50F315D0483E}">
      <dgm:prSet/>
      <dgm:spPr/>
      <dgm:t>
        <a:bodyPr/>
        <a:lstStyle/>
        <a:p>
          <a:endParaRPr lang="en-US"/>
        </a:p>
      </dgm:t>
    </dgm:pt>
    <dgm:pt modelId="{7AA4AABE-8FB4-4BD3-ADDC-C681066195AB}">
      <dgm:prSet custT="1"/>
      <dgm:spPr/>
      <dgm:t>
        <a:bodyPr/>
        <a:lstStyle/>
        <a:p>
          <a:r>
            <a:rPr lang="en-IN" sz="1800" dirty="0"/>
            <a:t>Future Focused</a:t>
          </a:r>
          <a:endParaRPr lang="en-US" sz="1800" dirty="0"/>
        </a:p>
      </dgm:t>
    </dgm:pt>
    <dgm:pt modelId="{78F87156-B0E0-47E4-AA34-C6676D0CB9A4}" type="parTrans" cxnId="{93FA140B-2993-489C-A9FF-B0CD9DF70B8F}">
      <dgm:prSet/>
      <dgm:spPr/>
      <dgm:t>
        <a:bodyPr/>
        <a:lstStyle/>
        <a:p>
          <a:endParaRPr lang="en-US"/>
        </a:p>
      </dgm:t>
    </dgm:pt>
    <dgm:pt modelId="{BFC8D449-97CB-493C-9F51-C9EAD5515C9B}" type="sibTrans" cxnId="{93FA140B-2993-489C-A9FF-B0CD9DF70B8F}">
      <dgm:prSet/>
      <dgm:spPr/>
      <dgm:t>
        <a:bodyPr/>
        <a:lstStyle/>
        <a:p>
          <a:endParaRPr lang="en-US"/>
        </a:p>
      </dgm:t>
    </dgm:pt>
    <dgm:pt modelId="{528736BF-E128-4926-93C0-3FE030C37473}">
      <dgm:prSet custT="1"/>
      <dgm:spPr/>
      <dgm:t>
        <a:bodyPr/>
        <a:lstStyle/>
        <a:p>
          <a:r>
            <a:rPr lang="en-IN" sz="1800" dirty="0"/>
            <a:t>Creates Value</a:t>
          </a:r>
          <a:endParaRPr lang="en-US" sz="1800" dirty="0"/>
        </a:p>
      </dgm:t>
    </dgm:pt>
    <dgm:pt modelId="{B307B2FE-B6D1-4D8A-BF67-76E1BE97BF2D}" type="parTrans" cxnId="{CA481ECC-09F0-4F4D-92D6-FBE2B57E3CB7}">
      <dgm:prSet/>
      <dgm:spPr/>
      <dgm:t>
        <a:bodyPr/>
        <a:lstStyle/>
        <a:p>
          <a:endParaRPr lang="en-US"/>
        </a:p>
      </dgm:t>
    </dgm:pt>
    <dgm:pt modelId="{0DF9BB15-C11D-4ADF-8AFA-C8210BF88DCF}" type="sibTrans" cxnId="{CA481ECC-09F0-4F4D-92D6-FBE2B57E3CB7}">
      <dgm:prSet/>
      <dgm:spPr/>
      <dgm:t>
        <a:bodyPr/>
        <a:lstStyle/>
        <a:p>
          <a:endParaRPr lang="en-US"/>
        </a:p>
      </dgm:t>
    </dgm:pt>
    <dgm:pt modelId="{5C9C90F0-D8FB-1247-891B-750C7B5A3066}" type="pres">
      <dgm:prSet presAssocID="{0C6D1A4F-ED98-4757-A07A-AE4F730E3C76}" presName="linear" presStyleCnt="0">
        <dgm:presLayoutVars>
          <dgm:animLvl val="lvl"/>
          <dgm:resizeHandles val="exact"/>
        </dgm:presLayoutVars>
      </dgm:prSet>
      <dgm:spPr/>
    </dgm:pt>
    <dgm:pt modelId="{E4542B59-F500-BF40-B0D7-9FA5C182988C}" type="pres">
      <dgm:prSet presAssocID="{EEB18C0F-E089-4E25-805B-5337309D683E}" presName="parentText" presStyleLbl="node1" presStyleIdx="0" presStyleCnt="1">
        <dgm:presLayoutVars>
          <dgm:chMax val="0"/>
          <dgm:bulletEnabled val="1"/>
        </dgm:presLayoutVars>
      </dgm:prSet>
      <dgm:spPr/>
    </dgm:pt>
    <dgm:pt modelId="{AE7179C7-3D22-5443-843C-7547973D2ECD}" type="pres">
      <dgm:prSet presAssocID="{EEB18C0F-E089-4E25-805B-5337309D683E}" presName="childText" presStyleLbl="revTx" presStyleIdx="0" presStyleCnt="1">
        <dgm:presLayoutVars>
          <dgm:bulletEnabled val="1"/>
        </dgm:presLayoutVars>
      </dgm:prSet>
      <dgm:spPr/>
    </dgm:pt>
  </dgm:ptLst>
  <dgm:cxnLst>
    <dgm:cxn modelId="{93FA140B-2993-489C-A9FF-B0CD9DF70B8F}" srcId="{EEB18C0F-E089-4E25-805B-5337309D683E}" destId="{7AA4AABE-8FB4-4BD3-ADDC-C681066195AB}" srcOrd="1" destOrd="0" parTransId="{78F87156-B0E0-47E4-AA34-C6676D0CB9A4}" sibTransId="{BFC8D449-97CB-493C-9F51-C9EAD5515C9B}"/>
    <dgm:cxn modelId="{353DDB0B-5EF1-4E07-AD38-71B636D1990E}" srcId="{0C6D1A4F-ED98-4757-A07A-AE4F730E3C76}" destId="{EEB18C0F-E089-4E25-805B-5337309D683E}" srcOrd="0" destOrd="0" parTransId="{1193243B-CABD-4DEF-AFE6-AC3A595D68F4}" sibTransId="{74A5C51C-4BAD-457B-B4E2-F9D8039E680E}"/>
    <dgm:cxn modelId="{6B4D0618-4B51-4959-9EA9-50F315D0483E}" srcId="{EEB18C0F-E089-4E25-805B-5337309D683E}" destId="{0356462A-05B9-4A6C-B24C-859E7D26CB58}" srcOrd="0" destOrd="0" parTransId="{58FF802C-31DC-4B2C-9D8B-497061452F30}" sibTransId="{FADBDBBB-8D4D-45A2-9A9C-F1E917B28F07}"/>
    <dgm:cxn modelId="{BB5CD177-5EC8-854F-90F3-28DD587077C7}" type="presOf" srcId="{7AA4AABE-8FB4-4BD3-ADDC-C681066195AB}" destId="{AE7179C7-3D22-5443-843C-7547973D2ECD}" srcOrd="0" destOrd="1" presId="urn:microsoft.com/office/officeart/2005/8/layout/vList2"/>
    <dgm:cxn modelId="{BC0F1D87-7894-2A45-BA54-92A7E857E356}" type="presOf" srcId="{0C6D1A4F-ED98-4757-A07A-AE4F730E3C76}" destId="{5C9C90F0-D8FB-1247-891B-750C7B5A3066}" srcOrd="0" destOrd="0" presId="urn:microsoft.com/office/officeart/2005/8/layout/vList2"/>
    <dgm:cxn modelId="{94824987-AF96-1542-9153-371150FDB79E}" type="presOf" srcId="{EEB18C0F-E089-4E25-805B-5337309D683E}" destId="{E4542B59-F500-BF40-B0D7-9FA5C182988C}" srcOrd="0" destOrd="0" presId="urn:microsoft.com/office/officeart/2005/8/layout/vList2"/>
    <dgm:cxn modelId="{A5FA95B4-6FE6-F04B-9BFE-7FED816E6A98}" type="presOf" srcId="{0356462A-05B9-4A6C-B24C-859E7D26CB58}" destId="{AE7179C7-3D22-5443-843C-7547973D2ECD}" srcOrd="0" destOrd="0" presId="urn:microsoft.com/office/officeart/2005/8/layout/vList2"/>
    <dgm:cxn modelId="{33FE33B5-5646-4E44-A793-A99D01D705E1}" type="presOf" srcId="{528736BF-E128-4926-93C0-3FE030C37473}" destId="{AE7179C7-3D22-5443-843C-7547973D2ECD}" srcOrd="0" destOrd="2" presId="urn:microsoft.com/office/officeart/2005/8/layout/vList2"/>
    <dgm:cxn modelId="{CA481ECC-09F0-4F4D-92D6-FBE2B57E3CB7}" srcId="{EEB18C0F-E089-4E25-805B-5337309D683E}" destId="{528736BF-E128-4926-93C0-3FE030C37473}" srcOrd="2" destOrd="0" parTransId="{B307B2FE-B6D1-4D8A-BF67-76E1BE97BF2D}" sibTransId="{0DF9BB15-C11D-4ADF-8AFA-C8210BF88DCF}"/>
    <dgm:cxn modelId="{072833C6-3B9B-0842-84F7-966E8CBC070C}" type="presParOf" srcId="{5C9C90F0-D8FB-1247-891B-750C7B5A3066}" destId="{E4542B59-F500-BF40-B0D7-9FA5C182988C}" srcOrd="0" destOrd="0" presId="urn:microsoft.com/office/officeart/2005/8/layout/vList2"/>
    <dgm:cxn modelId="{33369907-2FBE-5749-B654-97939248DF9B}" type="presParOf" srcId="{5C9C90F0-D8FB-1247-891B-750C7B5A3066}" destId="{AE7179C7-3D22-5443-843C-7547973D2EC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542B59-F500-BF40-B0D7-9FA5C182988C}">
      <dsp:nvSpPr>
        <dsp:cNvPr id="0" name=""/>
        <dsp:cNvSpPr/>
      </dsp:nvSpPr>
      <dsp:spPr>
        <a:xfrm>
          <a:off x="0" y="1116381"/>
          <a:ext cx="8229600"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IN" sz="1800" kern="1200" dirty="0"/>
            <a:t>Design is a process of working to develop solutions in a conscious and innovative way in  which both functional and aesthetic requirements are included based on user needs.</a:t>
          </a:r>
          <a:endParaRPr lang="en-US" sz="1800" kern="1200" dirty="0"/>
        </a:p>
      </dsp:txBody>
      <dsp:txXfrm>
        <a:off x="59399" y="1175780"/>
        <a:ext cx="8110802" cy="1098002"/>
      </dsp:txXfrm>
    </dsp:sp>
    <dsp:sp modelId="{AE7179C7-3D22-5443-843C-7547973D2ECD}">
      <dsp:nvSpPr>
        <dsp:cNvPr id="0" name=""/>
        <dsp:cNvSpPr/>
      </dsp:nvSpPr>
      <dsp:spPr>
        <a:xfrm>
          <a:off x="0" y="2333181"/>
          <a:ext cx="82296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IN" sz="1800" kern="1200" dirty="0"/>
            <a:t>Human </a:t>
          </a:r>
          <a:r>
            <a:rPr lang="en-IN" sz="1800" kern="1200" dirty="0" err="1"/>
            <a:t>Centered</a:t>
          </a:r>
          <a:endParaRPr lang="en-US" sz="1800" kern="1200" dirty="0"/>
        </a:p>
        <a:p>
          <a:pPr marL="171450" lvl="1" indent="-171450" algn="l" defTabSz="800100">
            <a:lnSpc>
              <a:spcPct val="90000"/>
            </a:lnSpc>
            <a:spcBef>
              <a:spcPct val="0"/>
            </a:spcBef>
            <a:spcAft>
              <a:spcPct val="20000"/>
            </a:spcAft>
            <a:buChar char="•"/>
          </a:pPr>
          <a:r>
            <a:rPr lang="en-IN" sz="1800" kern="1200" dirty="0"/>
            <a:t>Future Focused</a:t>
          </a:r>
          <a:endParaRPr lang="en-US" sz="1800" kern="1200" dirty="0"/>
        </a:p>
        <a:p>
          <a:pPr marL="171450" lvl="1" indent="-171450" algn="l" defTabSz="800100">
            <a:lnSpc>
              <a:spcPct val="90000"/>
            </a:lnSpc>
            <a:spcBef>
              <a:spcPct val="0"/>
            </a:spcBef>
            <a:spcAft>
              <a:spcPct val="20000"/>
            </a:spcAft>
            <a:buChar char="•"/>
          </a:pPr>
          <a:r>
            <a:rPr lang="en-IN" sz="1800" kern="1200" dirty="0"/>
            <a:t>Creates Value</a:t>
          </a:r>
          <a:endParaRPr lang="en-US" sz="1800" kern="1200" dirty="0"/>
        </a:p>
      </dsp:txBody>
      <dsp:txXfrm>
        <a:off x="0" y="2333181"/>
        <a:ext cx="8229600" cy="10764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1/5/2025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1/5/2025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Listening </a:t>
            </a:r>
          </a:p>
          <a:p>
            <a:r>
              <a:rPr lang="en-IN" dirty="0"/>
              <a:t>Dialogue</a:t>
            </a:r>
          </a:p>
          <a:p>
            <a:r>
              <a:rPr lang="en-IN" dirty="0"/>
              <a:t>Observation</a:t>
            </a:r>
          </a:p>
        </p:txBody>
      </p:sp>
      <p:sp>
        <p:nvSpPr>
          <p:cNvPr id="4" name="Slide Number Placeholder 3"/>
          <p:cNvSpPr>
            <a:spLocks noGrp="1"/>
          </p:cNvSpPr>
          <p:nvPr>
            <p:ph type="sldNum" sz="quarter" idx="5"/>
          </p:nvPr>
        </p:nvSpPr>
        <p:spPr/>
        <p:txBody>
          <a:bodyPr/>
          <a:lstStyle/>
          <a:p>
            <a:fld id="{1635F52E-BA8C-4FAB-BCFA-C67A14D9CE22}" type="slidenum">
              <a:rPr lang="en-US" smtClean="0"/>
              <a:pPr/>
              <a:t>51</a:t>
            </a:fld>
            <a:endParaRPr lang="en-US"/>
          </a:p>
        </p:txBody>
      </p:sp>
    </p:spTree>
    <p:extLst>
      <p:ext uri="{BB962C8B-B14F-4D97-AF65-F5344CB8AC3E}">
        <p14:creationId xmlns:p14="http://schemas.microsoft.com/office/powerpoint/2010/main" val="1800081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Listening </a:t>
            </a:r>
          </a:p>
          <a:p>
            <a:r>
              <a:rPr lang="en-IN" dirty="0"/>
              <a:t>Dialogue</a:t>
            </a:r>
          </a:p>
          <a:p>
            <a:r>
              <a:rPr lang="en-IN" dirty="0"/>
              <a:t>Observation</a:t>
            </a:r>
          </a:p>
        </p:txBody>
      </p:sp>
      <p:sp>
        <p:nvSpPr>
          <p:cNvPr id="4" name="Slide Number Placeholder 3"/>
          <p:cNvSpPr>
            <a:spLocks noGrp="1"/>
          </p:cNvSpPr>
          <p:nvPr>
            <p:ph type="sldNum" sz="quarter" idx="5"/>
          </p:nvPr>
        </p:nvSpPr>
        <p:spPr/>
        <p:txBody>
          <a:bodyPr/>
          <a:lstStyle/>
          <a:p>
            <a:fld id="{1635F52E-BA8C-4FAB-BCFA-C67A14D9CE22}" type="slidenum">
              <a:rPr lang="en-US" smtClean="0"/>
              <a:pPr/>
              <a:t>52</a:t>
            </a:fld>
            <a:endParaRPr lang="en-US"/>
          </a:p>
        </p:txBody>
      </p:sp>
    </p:spTree>
    <p:extLst>
      <p:ext uri="{BB962C8B-B14F-4D97-AF65-F5344CB8AC3E}">
        <p14:creationId xmlns:p14="http://schemas.microsoft.com/office/powerpoint/2010/main" val="3698519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4E277E-3CB1-49B0-BA93-728A9BFE3D65}" type="datetime1">
              <a:rPr lang="en-US" smtClean="0"/>
              <a:t>1/5/2025</a:t>
            </a:fld>
            <a:endParaRPr lang="en-US"/>
          </a:p>
        </p:txBody>
      </p:sp>
      <p:sp>
        <p:nvSpPr>
          <p:cNvPr id="5" name="Footer Placeholder 4"/>
          <p:cNvSpPr>
            <a:spLocks noGrp="1"/>
          </p:cNvSpPr>
          <p:nvPr>
            <p:ph type="ftr" sz="quarter" idx="11"/>
          </p:nvPr>
        </p:nvSpPr>
        <p:spPr/>
        <p:txBody>
          <a:bodyPr/>
          <a:lstStyle/>
          <a:p>
            <a:r>
              <a:rPr lang="en-US" dirty="0"/>
              <a:t>Ms. Anuradha Singh                         ACSE0503 </a:t>
            </a:r>
          </a:p>
          <a:p>
            <a:r>
              <a:rPr lang="en-US" dirty="0"/>
              <a:t>Unit-I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538605-43A9-4FAA-AE4D-650F610FCFF7}" type="datetime1">
              <a:rPr lang="en-US" smtClean="0"/>
              <a:t>1/5/2025</a:t>
            </a:fld>
            <a:endParaRPr lang="en-US"/>
          </a:p>
        </p:txBody>
      </p:sp>
      <p:sp>
        <p:nvSpPr>
          <p:cNvPr id="5" name="Footer Placeholder 4"/>
          <p:cNvSpPr>
            <a:spLocks noGrp="1"/>
          </p:cNvSpPr>
          <p:nvPr>
            <p:ph type="ftr" sz="quarter" idx="11"/>
          </p:nvPr>
        </p:nvSpPr>
        <p:spPr/>
        <p:txBody>
          <a:bodyPr/>
          <a:lstStyle/>
          <a:p>
            <a:r>
              <a:rPr lang="en-US"/>
              <a:t>Ms. Anuradha Singh                         ACSE0503  Unit-I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2A0D8A-3889-472A-8D9E-92C609419814}" type="datetime1">
              <a:rPr lang="en-US" smtClean="0"/>
              <a:t>1/5/2025</a:t>
            </a:fld>
            <a:endParaRPr lang="en-US"/>
          </a:p>
        </p:txBody>
      </p:sp>
      <p:sp>
        <p:nvSpPr>
          <p:cNvPr id="5" name="Footer Placeholder 4"/>
          <p:cNvSpPr>
            <a:spLocks noGrp="1"/>
          </p:cNvSpPr>
          <p:nvPr>
            <p:ph type="ftr" sz="quarter" idx="11"/>
          </p:nvPr>
        </p:nvSpPr>
        <p:spPr/>
        <p:txBody>
          <a:bodyPr/>
          <a:lstStyle/>
          <a:p>
            <a:r>
              <a:rPr lang="en-US"/>
              <a:t>Ms. Anuradha Singh                         ACSE0503  Unit-I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CDB3E2-6BC6-4129-9279-EAB4764DEF4A}" type="datetime1">
              <a:rPr lang="en-US" smtClean="0"/>
              <a:t>1/5/2025</a:t>
            </a:fld>
            <a:endParaRPr lang="en-US"/>
          </a:p>
        </p:txBody>
      </p:sp>
      <p:sp>
        <p:nvSpPr>
          <p:cNvPr id="5" name="Footer Placeholder 4"/>
          <p:cNvSpPr>
            <a:spLocks noGrp="1"/>
          </p:cNvSpPr>
          <p:nvPr>
            <p:ph type="ftr" sz="quarter" idx="11"/>
          </p:nvPr>
        </p:nvSpPr>
        <p:spPr/>
        <p:txBody>
          <a:bodyPr/>
          <a:lstStyle/>
          <a:p>
            <a:r>
              <a:rPr lang="en-US"/>
              <a:t>Ms. Anuradha Singh                         ACSE0503  Unit-I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671462-E1D0-4D7C-8D71-CB2729C60CB0}" type="datetime1">
              <a:rPr lang="en-US" smtClean="0"/>
              <a:t>1/5/2025</a:t>
            </a:fld>
            <a:endParaRPr lang="en-US"/>
          </a:p>
        </p:txBody>
      </p:sp>
      <p:sp>
        <p:nvSpPr>
          <p:cNvPr id="5" name="Footer Placeholder 4"/>
          <p:cNvSpPr>
            <a:spLocks noGrp="1"/>
          </p:cNvSpPr>
          <p:nvPr>
            <p:ph type="ftr" sz="quarter" idx="11"/>
          </p:nvPr>
        </p:nvSpPr>
        <p:spPr/>
        <p:txBody>
          <a:bodyPr/>
          <a:lstStyle/>
          <a:p>
            <a:r>
              <a:rPr lang="en-US"/>
              <a:t>Ms. Anuradha Singh                         ACSE0503  Unit-I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63E63E-D518-413D-8585-AF37E8845F44}" type="datetime1">
              <a:rPr lang="en-US" smtClean="0"/>
              <a:t>1/5/2025</a:t>
            </a:fld>
            <a:endParaRPr lang="en-US"/>
          </a:p>
        </p:txBody>
      </p:sp>
      <p:sp>
        <p:nvSpPr>
          <p:cNvPr id="6" name="Footer Placeholder 5"/>
          <p:cNvSpPr>
            <a:spLocks noGrp="1"/>
          </p:cNvSpPr>
          <p:nvPr>
            <p:ph type="ftr" sz="quarter" idx="11"/>
          </p:nvPr>
        </p:nvSpPr>
        <p:spPr/>
        <p:txBody>
          <a:bodyPr/>
          <a:lstStyle/>
          <a:p>
            <a:r>
              <a:rPr lang="en-US"/>
              <a:t>Ms. Anuradha Singh                         ACSE0503  Unit-I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041C5E7-4907-4B99-8504-3A39771761B6}" type="datetime1">
              <a:rPr lang="en-US" smtClean="0"/>
              <a:t>1/5/2025</a:t>
            </a:fld>
            <a:endParaRPr lang="en-US"/>
          </a:p>
        </p:txBody>
      </p:sp>
      <p:sp>
        <p:nvSpPr>
          <p:cNvPr id="8" name="Footer Placeholder 7"/>
          <p:cNvSpPr>
            <a:spLocks noGrp="1"/>
          </p:cNvSpPr>
          <p:nvPr>
            <p:ph type="ftr" sz="quarter" idx="11"/>
          </p:nvPr>
        </p:nvSpPr>
        <p:spPr/>
        <p:txBody>
          <a:bodyPr/>
          <a:lstStyle/>
          <a:p>
            <a:r>
              <a:rPr lang="en-US"/>
              <a:t>Ms. Anuradha Singh                         ACSE0503  Unit-I</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314AE6F-0966-4416-A78F-68B1622FCE74}" type="datetime1">
              <a:rPr lang="en-US" smtClean="0"/>
              <a:t>1/5/2025</a:t>
            </a:fld>
            <a:endParaRPr lang="en-US"/>
          </a:p>
        </p:txBody>
      </p:sp>
      <p:sp>
        <p:nvSpPr>
          <p:cNvPr id="4" name="Footer Placeholder 3"/>
          <p:cNvSpPr>
            <a:spLocks noGrp="1"/>
          </p:cNvSpPr>
          <p:nvPr>
            <p:ph type="ftr" sz="quarter" idx="11"/>
          </p:nvPr>
        </p:nvSpPr>
        <p:spPr/>
        <p:txBody>
          <a:bodyPr/>
          <a:lstStyle/>
          <a:p>
            <a:r>
              <a:rPr lang="en-US"/>
              <a:t>Ms. Anuradha Singh                         ACSE0503  Unit-I</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44BDEE-6FE4-4D42-B714-EEA2284078F4}" type="datetime1">
              <a:rPr lang="en-US" smtClean="0"/>
              <a:t>1/5/2025</a:t>
            </a:fld>
            <a:endParaRPr lang="en-US"/>
          </a:p>
        </p:txBody>
      </p:sp>
      <p:sp>
        <p:nvSpPr>
          <p:cNvPr id="3" name="Footer Placeholder 2"/>
          <p:cNvSpPr>
            <a:spLocks noGrp="1"/>
          </p:cNvSpPr>
          <p:nvPr>
            <p:ph type="ftr" sz="quarter" idx="11"/>
          </p:nvPr>
        </p:nvSpPr>
        <p:spPr/>
        <p:txBody>
          <a:bodyPr/>
          <a:lstStyle/>
          <a:p>
            <a:r>
              <a:rPr lang="en-US"/>
              <a:t>Ms. Anuradha Singh                         ACSE0503  Unit-I</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B0972F-2C9B-4BE1-BC0F-67C2A7B668C1}" type="datetime1">
              <a:rPr lang="en-US" smtClean="0"/>
              <a:t>1/5/2025</a:t>
            </a:fld>
            <a:endParaRPr lang="en-US"/>
          </a:p>
        </p:txBody>
      </p:sp>
      <p:sp>
        <p:nvSpPr>
          <p:cNvPr id="6" name="Footer Placeholder 5"/>
          <p:cNvSpPr>
            <a:spLocks noGrp="1"/>
          </p:cNvSpPr>
          <p:nvPr>
            <p:ph type="ftr" sz="quarter" idx="11"/>
          </p:nvPr>
        </p:nvSpPr>
        <p:spPr/>
        <p:txBody>
          <a:bodyPr/>
          <a:lstStyle/>
          <a:p>
            <a:r>
              <a:rPr lang="en-US"/>
              <a:t>Ms. Anuradha Singh                         ACSE0503  Unit-I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28C0F1-17CA-4E93-8A37-F1B56A097387}" type="datetime1">
              <a:rPr lang="en-US" smtClean="0"/>
              <a:t>1/5/2025</a:t>
            </a:fld>
            <a:endParaRPr lang="en-US"/>
          </a:p>
        </p:txBody>
      </p:sp>
      <p:sp>
        <p:nvSpPr>
          <p:cNvPr id="6" name="Footer Placeholder 5"/>
          <p:cNvSpPr>
            <a:spLocks noGrp="1"/>
          </p:cNvSpPr>
          <p:nvPr>
            <p:ph type="ftr" sz="quarter" idx="11"/>
          </p:nvPr>
        </p:nvSpPr>
        <p:spPr/>
        <p:txBody>
          <a:bodyPr/>
          <a:lstStyle/>
          <a:p>
            <a:r>
              <a:rPr lang="en-US"/>
              <a:t>Ms. Anuradha Singh                         ACSE0503  Unit-I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416B6F-F4F9-4E3C-9AA1-01AE94D899DF}" type="datetime1">
              <a:rPr lang="en-US" smtClean="0"/>
              <a:t>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Ms. Anuradha Singh                         ACSE0503  Unit-I</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package" Target="../embeddings/Microsoft_Word_Document.docx"/><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ySx-S5FcCI" TargetMode="External"/><Relationship Id="rId2" Type="http://schemas.openxmlformats.org/officeDocument/2006/relationships/hyperlink" Target="https://careerfoundry.com/en/blog/ux-design/what-is-design-thinking-everything-you-need-to-know-to-get-started/"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Layout" Target="../diagrams/layout1.xml"/><Relationship Id="rId7" Type="http://schemas.openxmlformats.org/officeDocument/2006/relationships/image" Target="../media/image18.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ted.com/talks/simon_sinek_how_great_leaders_inspire_action?language=e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4.png"/><Relationship Id="rId5" Type="http://schemas.openxmlformats.org/officeDocument/2006/relationships/image" Target="../media/image2.jpeg"/><Relationship Id="rId4" Type="http://schemas.openxmlformats.org/officeDocument/2006/relationships/notesSlide" Target="../notesSlides/notesSlide4.xml"/></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issuu.com/kidhnt95/docs/dbs_case_study"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thisisdesignthinking.net/2018/09/feeling-in-control-bank-of-america-helps-customers-to-keep-the-change/"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3" Type="http://schemas.openxmlformats.org/officeDocument/2006/relationships/hyperlink" Target="https://www.youtube.com/watch?v=o-Fpsw_yYPg"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watch?v=3cjnNPua7Ag"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medium.com/@nayanthakare007/aravind-eye-hospitals-innovating-eye-care-through-design-thinking-2e6b137898e2"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concurate.com/how-jtbd-job-to-be-done-theory-helped-mcdonalds/"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businesstoday.in/magazine/lbs-case-study/story/gillette-innovated-improved-its-market-share-in-india-47708-2014-04-04"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youtube.com/watch?v=mXXg-DE5-Ws" TargetMode="External"/><Relationship Id="rId2" Type="http://schemas.openxmlformats.org/officeDocument/2006/relationships/hyperlink" Target="https://slideplayer.com/slide/12940679/"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coursera.org/lecture/uva-darden-design-thinking-innovation/the-ibm-story-iq0kE"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7800" y="1118586"/>
            <a:ext cx="6400800" cy="631825"/>
          </a:xfrm>
          <a:ln>
            <a:solidFill>
              <a:srgbClr val="FF0000"/>
            </a:solidFill>
          </a:ln>
        </p:spPr>
        <p:style>
          <a:lnRef idx="2">
            <a:schemeClr val="accent5"/>
          </a:lnRef>
          <a:fillRef idx="1">
            <a:schemeClr val="lt1"/>
          </a:fillRef>
          <a:effectRef idx="0">
            <a:schemeClr val="accent5"/>
          </a:effectRef>
          <a:fontRef idx="minor">
            <a:schemeClr val="dk1"/>
          </a:fontRef>
        </p:style>
        <p:txBody>
          <a:bodyPr>
            <a:normAutofit/>
          </a:bodyPr>
          <a:lstStyle/>
          <a:p>
            <a:r>
              <a:rPr lang="en-US" dirty="0"/>
              <a:t>Introduction</a:t>
            </a:r>
          </a:p>
        </p:txBody>
      </p:sp>
      <p:sp>
        <p:nvSpPr>
          <p:cNvPr id="6" name="Subtitle 2"/>
          <p:cNvSpPr txBox="1">
            <a:spLocks/>
          </p:cNvSpPr>
          <p:nvPr/>
        </p:nvSpPr>
        <p:spPr>
          <a:xfrm>
            <a:off x="5791200" y="3962400"/>
            <a:ext cx="3048000" cy="1752600"/>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lvl="0" algn="ctr">
              <a:spcBef>
                <a:spcPct val="20000"/>
              </a:spcBef>
              <a:defRPr/>
            </a:pPr>
            <a:r>
              <a:rPr lang="en-US" sz="2400">
                <a:solidFill>
                  <a:prstClr val="black"/>
                </a:solidFill>
                <a:latin typeface="Calibri"/>
              </a:rPr>
              <a:t>Ms. Anuradha Singh</a:t>
            </a:r>
          </a:p>
          <a:p>
            <a:pPr lvl="0" algn="ctr">
              <a:spcBef>
                <a:spcPct val="20000"/>
              </a:spcBef>
              <a:defRPr/>
            </a:pPr>
            <a:r>
              <a:rPr lang="en-US" sz="2400">
                <a:solidFill>
                  <a:prstClr val="black"/>
                </a:solidFill>
                <a:latin typeface="Calibri"/>
              </a:rPr>
              <a:t>Assistant Professor</a:t>
            </a:r>
          </a:p>
          <a:p>
            <a:pPr lvl="0" algn="ctr">
              <a:spcBef>
                <a:spcPct val="20000"/>
              </a:spcBef>
              <a:defRPr/>
            </a:pPr>
            <a:r>
              <a:rPr lang="en-US" sz="2400">
                <a:solidFill>
                  <a:prstClr val="black"/>
                </a:solidFill>
                <a:latin typeface="Calibri"/>
              </a:rPr>
              <a:t>Department of CSE</a:t>
            </a:r>
            <a:endParaRPr lang="en-US" sz="2400" dirty="0">
              <a:solidFill>
                <a:prstClr val="black"/>
              </a:solidFill>
              <a:latin typeface="Calibri"/>
            </a:endParaRP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CB631E8A-C9A4-4E81-A3AF-3103C224777F}" type="datetime1">
              <a:rPr lang="en-US" smtClean="0"/>
              <a:t>1/5/2025</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sp>
        <p:nvSpPr>
          <p:cNvPr id="12" name="Subtitle 2"/>
          <p:cNvSpPr txBox="1">
            <a:spLocks/>
          </p:cNvSpPr>
          <p:nvPr/>
        </p:nvSpPr>
        <p:spPr>
          <a:xfrm>
            <a:off x="152400" y="2971800"/>
            <a:ext cx="2057400" cy="533400"/>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schemeClr val="tx1"/>
                </a:solidFill>
                <a:effectLst/>
                <a:uLnTx/>
                <a:uFillTx/>
                <a:latin typeface="+mn-lt"/>
                <a:ea typeface="+mn-ea"/>
                <a:cs typeface="+mn-cs"/>
              </a:rPr>
              <a:t>Unit:</a:t>
            </a:r>
            <a:r>
              <a:rPr kumimoji="0" lang="en-US" sz="2500" b="0" i="0" u="none" strike="noStrike" kern="1200" cap="none" spc="0" normalizeH="0" noProof="0" dirty="0">
                <a:ln>
                  <a:noFill/>
                </a:ln>
                <a:solidFill>
                  <a:schemeClr val="tx1"/>
                </a:solidFill>
                <a:effectLst/>
                <a:uLnTx/>
                <a:uFillTx/>
                <a:latin typeface="+mn-lt"/>
                <a:ea typeface="+mn-ea"/>
                <a:cs typeface="+mn-cs"/>
              </a:rPr>
              <a:t> I</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a:t>Ms. Anuradha Singh                         ACSE0503  Unit-I</a:t>
            </a:r>
            <a:endParaRPr lang="en-US" dirty="0"/>
          </a:p>
        </p:txBody>
      </p:sp>
      <p:sp>
        <p:nvSpPr>
          <p:cNvPr id="14" name="Subtitle 2"/>
          <p:cNvSpPr txBox="1">
            <a:spLocks/>
          </p:cNvSpPr>
          <p:nvPr/>
        </p:nvSpPr>
        <p:spPr>
          <a:xfrm>
            <a:off x="152400" y="3810000"/>
            <a:ext cx="4191000" cy="838200"/>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Subject</a:t>
            </a:r>
            <a:r>
              <a:rPr kumimoji="0" lang="en-US" sz="2000" b="0" i="0" u="none" strike="noStrike" kern="1200" cap="none" spc="0" normalizeH="0" noProof="0" dirty="0">
                <a:ln>
                  <a:noFill/>
                </a:ln>
                <a:solidFill>
                  <a:schemeClr val="tx1"/>
                </a:solidFill>
                <a:effectLst/>
                <a:uLnTx/>
                <a:uFillTx/>
                <a:latin typeface="+mn-lt"/>
                <a:ea typeface="+mn-ea"/>
                <a:cs typeface="+mn-cs"/>
              </a:rPr>
              <a:t> Name: Design Thinking II</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Course</a:t>
            </a:r>
            <a:r>
              <a:rPr kumimoji="0" lang="en-US" sz="2000" b="0" i="0" u="none" strike="noStrike" kern="1200" cap="none" spc="0" normalizeH="0" noProof="0" dirty="0">
                <a:ln>
                  <a:noFill/>
                </a:ln>
                <a:solidFill>
                  <a:schemeClr val="tx1"/>
                </a:solidFill>
                <a:effectLst/>
                <a:uLnTx/>
                <a:uFillTx/>
                <a:latin typeface="+mn-lt"/>
                <a:ea typeface="+mn-ea"/>
                <a:cs typeface="+mn-cs"/>
              </a:rPr>
              <a:t> Details:</a:t>
            </a:r>
            <a:br>
              <a:rPr kumimoji="0" lang="en-US" sz="2000" b="0" i="0" u="none" strike="noStrike" kern="1200" cap="none" spc="0" normalizeH="0" noProof="0" dirty="0">
                <a:ln>
                  <a:noFill/>
                </a:ln>
                <a:solidFill>
                  <a:schemeClr val="tx1"/>
                </a:solidFill>
                <a:effectLst/>
                <a:uLnTx/>
                <a:uFillTx/>
                <a:latin typeface="+mn-lt"/>
                <a:ea typeface="+mn-ea"/>
                <a:cs typeface="+mn-cs"/>
              </a:rPr>
            </a:br>
            <a:r>
              <a:rPr lang="en-US" sz="2000" dirty="0">
                <a:solidFill>
                  <a:schemeClr val="tx1"/>
                </a:solidFill>
              </a:rPr>
              <a:t>MTech Int</a:t>
            </a:r>
            <a:r>
              <a:rPr kumimoji="0" lang="en-US" sz="2000" b="0" i="0" u="none" strike="noStrike" kern="1200" cap="none" spc="0" normalizeH="0" noProof="0" dirty="0">
                <a:ln>
                  <a:noFill/>
                </a:ln>
                <a:solidFill>
                  <a:schemeClr val="tx1"/>
                </a:solidFill>
                <a:effectLst/>
                <a:uLnTx/>
                <a:uFillTx/>
                <a:latin typeface="+mn-lt"/>
                <a:ea typeface="+mn-ea"/>
                <a:cs typeface="+mn-cs"/>
              </a:rPr>
              <a:t> 5</a:t>
            </a:r>
            <a:r>
              <a:rPr kumimoji="0" lang="en-US" sz="2000" b="0" i="0" u="none" strike="noStrike" kern="1200" cap="none" spc="0" normalizeH="0" baseline="30000" noProof="0" dirty="0">
                <a:ln>
                  <a:noFill/>
                </a:ln>
                <a:solidFill>
                  <a:schemeClr val="tx1"/>
                </a:solidFill>
                <a:effectLst/>
                <a:uLnTx/>
                <a:uFillTx/>
                <a:latin typeface="+mn-lt"/>
                <a:ea typeface="+mn-ea"/>
                <a:cs typeface="+mn-cs"/>
              </a:rPr>
              <a:t>th</a:t>
            </a:r>
            <a:r>
              <a:rPr kumimoji="0" lang="en-US" sz="2000" b="0" i="0" u="none" strike="noStrike" kern="1200" cap="none" spc="0" normalizeH="0" noProof="0" dirty="0">
                <a:ln>
                  <a:noFill/>
                </a:ln>
                <a:solidFill>
                  <a:schemeClr val="tx1"/>
                </a:solidFill>
                <a:effectLst/>
                <a:uLnTx/>
                <a:uFillTx/>
                <a:latin typeface="+mn-lt"/>
                <a:ea typeface="+mn-ea"/>
                <a:cs typeface="+mn-cs"/>
              </a:rPr>
              <a:t> Sem</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18" name="Picture 1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0" name="Title 1"/>
          <p:cNvSpPr txBox="1">
            <a:spLocks/>
          </p:cNvSpPr>
          <p:nvPr/>
        </p:nvSpPr>
        <p:spPr>
          <a:xfrm>
            <a:off x="1447800" y="0"/>
            <a:ext cx="7696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t>Noida Institute of Engineering and Technology, Greater Noida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CBC892-C8A1-473D-968D-A61DA78B8855}"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CO-PO  Mapping</a:t>
            </a:r>
          </a:p>
        </p:txBody>
      </p:sp>
      <p:graphicFrame>
        <p:nvGraphicFramePr>
          <p:cNvPr id="12" name="Content Placeholder 11">
            <a:extLst>
              <a:ext uri="{FF2B5EF4-FFF2-40B4-BE49-F238E27FC236}">
                <a16:creationId xmlns:a16="http://schemas.microsoft.com/office/drawing/2014/main" id="{97E10CFE-F886-4849-8ED2-2A4FB0811591}"/>
              </a:ext>
            </a:extLst>
          </p:cNvPr>
          <p:cNvGraphicFramePr>
            <a:graphicFrameLocks noGrp="1"/>
          </p:cNvGraphicFramePr>
          <p:nvPr>
            <p:ph idx="1"/>
          </p:nvPr>
        </p:nvGraphicFramePr>
        <p:xfrm>
          <a:off x="304800" y="1219200"/>
          <a:ext cx="8153402" cy="4572000"/>
        </p:xfrm>
        <a:graphic>
          <a:graphicData uri="http://schemas.openxmlformats.org/drawingml/2006/table">
            <a:tbl>
              <a:tblPr>
                <a:tableStyleId>{5C22544A-7EE6-4342-B048-85BDC9FD1C3A}</a:tableStyleId>
              </a:tblPr>
              <a:tblGrid>
                <a:gridCol w="1295400">
                  <a:extLst>
                    <a:ext uri="{9D8B030D-6E8A-4147-A177-3AD203B41FA5}">
                      <a16:colId xmlns:a16="http://schemas.microsoft.com/office/drawing/2014/main" val="336454987"/>
                    </a:ext>
                  </a:extLst>
                </a:gridCol>
                <a:gridCol w="576167">
                  <a:extLst>
                    <a:ext uri="{9D8B030D-6E8A-4147-A177-3AD203B41FA5}">
                      <a16:colId xmlns:a16="http://schemas.microsoft.com/office/drawing/2014/main" val="2419786324"/>
                    </a:ext>
                  </a:extLst>
                </a:gridCol>
                <a:gridCol w="428619">
                  <a:extLst>
                    <a:ext uri="{9D8B030D-6E8A-4147-A177-3AD203B41FA5}">
                      <a16:colId xmlns:a16="http://schemas.microsoft.com/office/drawing/2014/main" val="2116179407"/>
                    </a:ext>
                  </a:extLst>
                </a:gridCol>
                <a:gridCol w="593065">
                  <a:extLst>
                    <a:ext uri="{9D8B030D-6E8A-4147-A177-3AD203B41FA5}">
                      <a16:colId xmlns:a16="http://schemas.microsoft.com/office/drawing/2014/main" val="4150870881"/>
                    </a:ext>
                  </a:extLst>
                </a:gridCol>
                <a:gridCol w="593065">
                  <a:extLst>
                    <a:ext uri="{9D8B030D-6E8A-4147-A177-3AD203B41FA5}">
                      <a16:colId xmlns:a16="http://schemas.microsoft.com/office/drawing/2014/main" val="1959501051"/>
                    </a:ext>
                  </a:extLst>
                </a:gridCol>
                <a:gridCol w="593065">
                  <a:extLst>
                    <a:ext uri="{9D8B030D-6E8A-4147-A177-3AD203B41FA5}">
                      <a16:colId xmlns:a16="http://schemas.microsoft.com/office/drawing/2014/main" val="714186528"/>
                    </a:ext>
                  </a:extLst>
                </a:gridCol>
                <a:gridCol w="593065">
                  <a:extLst>
                    <a:ext uri="{9D8B030D-6E8A-4147-A177-3AD203B41FA5}">
                      <a16:colId xmlns:a16="http://schemas.microsoft.com/office/drawing/2014/main" val="1947496999"/>
                    </a:ext>
                  </a:extLst>
                </a:gridCol>
                <a:gridCol w="593065">
                  <a:extLst>
                    <a:ext uri="{9D8B030D-6E8A-4147-A177-3AD203B41FA5}">
                      <a16:colId xmlns:a16="http://schemas.microsoft.com/office/drawing/2014/main" val="1278955555"/>
                    </a:ext>
                  </a:extLst>
                </a:gridCol>
                <a:gridCol w="593065">
                  <a:extLst>
                    <a:ext uri="{9D8B030D-6E8A-4147-A177-3AD203B41FA5}">
                      <a16:colId xmlns:a16="http://schemas.microsoft.com/office/drawing/2014/main" val="293989632"/>
                    </a:ext>
                  </a:extLst>
                </a:gridCol>
                <a:gridCol w="517030">
                  <a:extLst>
                    <a:ext uri="{9D8B030D-6E8A-4147-A177-3AD203B41FA5}">
                      <a16:colId xmlns:a16="http://schemas.microsoft.com/office/drawing/2014/main" val="2587493755"/>
                    </a:ext>
                  </a:extLst>
                </a:gridCol>
                <a:gridCol w="593065">
                  <a:extLst>
                    <a:ext uri="{9D8B030D-6E8A-4147-A177-3AD203B41FA5}">
                      <a16:colId xmlns:a16="http://schemas.microsoft.com/office/drawing/2014/main" val="3619800553"/>
                    </a:ext>
                  </a:extLst>
                </a:gridCol>
                <a:gridCol w="517030">
                  <a:extLst>
                    <a:ext uri="{9D8B030D-6E8A-4147-A177-3AD203B41FA5}">
                      <a16:colId xmlns:a16="http://schemas.microsoft.com/office/drawing/2014/main" val="3634469593"/>
                    </a:ext>
                  </a:extLst>
                </a:gridCol>
                <a:gridCol w="632776">
                  <a:extLst>
                    <a:ext uri="{9D8B030D-6E8A-4147-A177-3AD203B41FA5}">
                      <a16:colId xmlns:a16="http://schemas.microsoft.com/office/drawing/2014/main" val="1787714184"/>
                    </a:ext>
                  </a:extLst>
                </a:gridCol>
                <a:gridCol w="34925">
                  <a:extLst>
                    <a:ext uri="{9D8B030D-6E8A-4147-A177-3AD203B41FA5}">
                      <a16:colId xmlns:a16="http://schemas.microsoft.com/office/drawing/2014/main" val="2421800470"/>
                    </a:ext>
                  </a:extLst>
                </a:gridCol>
              </a:tblGrid>
              <a:tr h="688113">
                <a:tc gridSpan="14">
                  <a:txBody>
                    <a:bodyPr/>
                    <a:lstStyle/>
                    <a:p>
                      <a:pPr algn="ctr">
                        <a:lnSpc>
                          <a:spcPct val="106000"/>
                        </a:lnSpc>
                        <a:spcAft>
                          <a:spcPts val="0"/>
                        </a:spcAft>
                      </a:pPr>
                      <a:r>
                        <a:rPr lang="en-US" sz="1800" b="1" kern="1200" dirty="0">
                          <a:effectLst/>
                          <a:latin typeface="+mn-lt"/>
                          <a:cs typeface="Times New Roman" panose="02020603050405020304" pitchFamily="18" charset="0"/>
                        </a:rPr>
                        <a:t>Design Thinking </a:t>
                      </a:r>
                      <a:endParaRPr lang="en-IN" sz="1800" b="1" dirty="0">
                        <a:effectLst/>
                        <a:latin typeface="+mn-lt"/>
                        <a:ea typeface="Calibri" panose="020F0502020204030204" pitchFamily="34" charset="0"/>
                        <a:cs typeface="Times New Roman" panose="02020603050405020304" pitchFamily="18"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07401935"/>
                  </a:ext>
                </a:extLst>
              </a:tr>
              <a:tr h="782978">
                <a:tc>
                  <a:txBody>
                    <a:bodyPr/>
                    <a:lstStyle/>
                    <a:p>
                      <a:pPr algn="ctr">
                        <a:lnSpc>
                          <a:spcPct val="106000"/>
                        </a:lnSpc>
                        <a:spcAft>
                          <a:spcPts val="0"/>
                        </a:spcAft>
                      </a:pPr>
                      <a:r>
                        <a:rPr lang="en-US" sz="1800" b="0" kern="1200" dirty="0">
                          <a:effectLst/>
                        </a:rPr>
                        <a:t>CO.K</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PO4</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PO5</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PO6</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PO7</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PO8</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PO9</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PO10</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PO11</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PO12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403446412"/>
                  </a:ext>
                </a:extLst>
              </a:tr>
              <a:tr h="510040">
                <a:tc>
                  <a:txBody>
                    <a:bodyPr/>
                    <a:lstStyle/>
                    <a:p>
                      <a:pPr algn="ctr">
                        <a:lnSpc>
                          <a:spcPct val="106000"/>
                        </a:lnSpc>
                        <a:spcAft>
                          <a:spcPts val="0"/>
                        </a:spcAft>
                      </a:pPr>
                      <a:r>
                        <a:rPr lang="en-US" sz="1800" b="0" kern="1200" dirty="0">
                          <a:solidFill>
                            <a:schemeClr val="tx1"/>
                          </a:solidFill>
                          <a:effectLst/>
                        </a:rPr>
                        <a:t>ACSE0503.1</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kern="1200" dirty="0">
                          <a:solidFill>
                            <a:schemeClr val="tx1"/>
                          </a:solidFill>
                          <a:effectLst/>
                        </a:rPr>
                        <a:t>2</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2</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2</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85205472"/>
                  </a:ext>
                </a:extLst>
              </a:tr>
              <a:tr h="499048">
                <a:tc>
                  <a:txBody>
                    <a:bodyPr/>
                    <a:lstStyle/>
                    <a:p>
                      <a:pPr algn="ctr">
                        <a:lnSpc>
                          <a:spcPct val="106000"/>
                        </a:lnSpc>
                        <a:spcAft>
                          <a:spcPts val="0"/>
                        </a:spcAft>
                      </a:pPr>
                      <a:r>
                        <a:rPr lang="en-US" sz="1800" b="0" kern="1200" dirty="0">
                          <a:solidFill>
                            <a:schemeClr val="tx1"/>
                          </a:solidFill>
                          <a:effectLst/>
                        </a:rPr>
                        <a:t>ACSE0503.2</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1</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1</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71837788"/>
                  </a:ext>
                </a:extLst>
              </a:tr>
              <a:tr h="488054">
                <a:tc>
                  <a:txBody>
                    <a:bodyPr/>
                    <a:lstStyle/>
                    <a:p>
                      <a:pPr algn="ctr">
                        <a:lnSpc>
                          <a:spcPct val="106000"/>
                        </a:lnSpc>
                        <a:spcAft>
                          <a:spcPts val="0"/>
                        </a:spcAft>
                      </a:pPr>
                      <a:r>
                        <a:rPr lang="en-US" sz="1800" b="0" kern="1200" dirty="0">
                          <a:solidFill>
                            <a:schemeClr val="tx1"/>
                          </a:solidFill>
                          <a:effectLst/>
                        </a:rPr>
                        <a:t>ACSE0503.3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653856071"/>
                  </a:ext>
                </a:extLst>
              </a:tr>
              <a:tr h="510040">
                <a:tc>
                  <a:txBody>
                    <a:bodyPr/>
                    <a:lstStyle/>
                    <a:p>
                      <a:pPr algn="ctr">
                        <a:lnSpc>
                          <a:spcPct val="106000"/>
                        </a:lnSpc>
                        <a:spcAft>
                          <a:spcPts val="0"/>
                        </a:spcAft>
                      </a:pPr>
                      <a:r>
                        <a:rPr lang="en-US" sz="1800" b="0" kern="1200" dirty="0">
                          <a:solidFill>
                            <a:schemeClr val="tx1"/>
                          </a:solidFill>
                          <a:effectLst/>
                        </a:rPr>
                        <a:t>ACSE0503.4</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433960778"/>
                  </a:ext>
                </a:extLst>
              </a:tr>
              <a:tr h="499048">
                <a:tc>
                  <a:txBody>
                    <a:bodyPr/>
                    <a:lstStyle/>
                    <a:p>
                      <a:pPr algn="ctr">
                        <a:lnSpc>
                          <a:spcPct val="106000"/>
                        </a:lnSpc>
                        <a:spcAft>
                          <a:spcPts val="0"/>
                        </a:spcAft>
                      </a:pPr>
                      <a:r>
                        <a:rPr lang="en-US" sz="1800" b="0" kern="1200" dirty="0">
                          <a:solidFill>
                            <a:schemeClr val="tx1"/>
                          </a:solidFill>
                          <a:effectLst/>
                        </a:rPr>
                        <a:t>ACSE0503.5</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56706185"/>
                  </a:ext>
                </a:extLst>
              </a:tr>
              <a:tr h="594679">
                <a:tc>
                  <a:txBody>
                    <a:bodyPr/>
                    <a:lstStyle/>
                    <a:p>
                      <a:pPr algn="ctr">
                        <a:lnSpc>
                          <a:spcPct val="106000"/>
                        </a:lnSpc>
                        <a:spcAft>
                          <a:spcPts val="0"/>
                        </a:spcAft>
                      </a:pPr>
                      <a:r>
                        <a:rPr lang="en-US" sz="1800" b="0" kern="1200">
                          <a:effectLst/>
                        </a:rPr>
                        <a:t>Average</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2.8</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2.8</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2.6</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2.8</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1.6</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1.8</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1.4</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1.2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2.8</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dirty="0">
                          <a:effectLst/>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63174887"/>
                  </a:ext>
                </a:extLst>
              </a:tr>
            </a:tbl>
          </a:graphicData>
        </a:graphic>
      </p:graphicFrame>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46761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158855-EA50-4494-8428-2972A8450BCF}" type="datetime1">
              <a:rPr lang="en-US" smtClean="0"/>
              <a:t>1/5/2025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IN" sz="2400" dirty="0"/>
              <a:t>Main project allocation and expectations from the project </a:t>
            </a:r>
            <a:r>
              <a:rPr lang="en-IN" sz="2400" spc="120" dirty="0"/>
              <a:t>(CO1)</a:t>
            </a:r>
            <a:endParaRPr lang="en-US" sz="2400" dirty="0"/>
          </a:p>
        </p:txBody>
      </p:sp>
      <p:graphicFrame>
        <p:nvGraphicFramePr>
          <p:cNvPr id="10" name="Content Placeholder 9">
            <a:extLst>
              <a:ext uri="{FF2B5EF4-FFF2-40B4-BE49-F238E27FC236}">
                <a16:creationId xmlns:a16="http://schemas.microsoft.com/office/drawing/2014/main" id="{F975EEF2-B0F9-934B-A059-62932E150BE5}"/>
              </a:ext>
            </a:extLst>
          </p:cNvPr>
          <p:cNvGraphicFramePr>
            <a:graphicFrameLocks noGrp="1" noChangeAspect="1"/>
          </p:cNvGraphicFramePr>
          <p:nvPr>
            <p:ph idx="1"/>
            <p:extLst>
              <p:ext uri="{D42A27DB-BD31-4B8C-83A1-F6EECF244321}">
                <p14:modId xmlns:p14="http://schemas.microsoft.com/office/powerpoint/2010/main" val="2741599090"/>
              </p:ext>
            </p:extLst>
          </p:nvPr>
        </p:nvGraphicFramePr>
        <p:xfrm>
          <a:off x="863600" y="1143000"/>
          <a:ext cx="7569200" cy="4876800"/>
        </p:xfrm>
        <a:graphic>
          <a:graphicData uri="http://schemas.openxmlformats.org/presentationml/2006/ole">
            <mc:AlternateContent xmlns:mc="http://schemas.openxmlformats.org/markup-compatibility/2006">
              <mc:Choice xmlns:v="urn:schemas-microsoft-com:vml" Requires="v">
                <p:oleObj name="Document" r:id="rId2" imgW="7569200" imgH="9398000" progId="Word.Document.12">
                  <p:embed/>
                </p:oleObj>
              </mc:Choice>
              <mc:Fallback>
                <p:oleObj name="Document" r:id="rId2" imgW="7569200" imgH="9398000" progId="Word.Document.12">
                  <p:embed/>
                  <p:pic>
                    <p:nvPicPr>
                      <p:cNvPr id="10" name="Content Placeholder 9">
                        <a:extLst>
                          <a:ext uri="{FF2B5EF4-FFF2-40B4-BE49-F238E27FC236}">
                            <a16:creationId xmlns:a16="http://schemas.microsoft.com/office/drawing/2014/main" id="{F975EEF2-B0F9-934B-A059-62932E150BE5}"/>
                          </a:ext>
                        </a:extLst>
                      </p:cNvPr>
                      <p:cNvPicPr/>
                      <p:nvPr/>
                    </p:nvPicPr>
                    <p:blipFill>
                      <a:blip r:embed="rId3"/>
                      <a:stretch>
                        <a:fillRect/>
                      </a:stretch>
                    </p:blipFill>
                    <p:spPr>
                      <a:xfrm>
                        <a:off x="863600" y="1143000"/>
                        <a:ext cx="7569200" cy="4876800"/>
                      </a:xfrm>
                      <a:prstGeom prst="rect">
                        <a:avLst/>
                      </a:prstGeom>
                    </p:spPr>
                  </p:pic>
                </p:oleObj>
              </mc:Fallback>
            </mc:AlternateContent>
          </a:graphicData>
        </a:graphic>
      </p:graphicFrame>
      <p:sp>
        <p:nvSpPr>
          <p:cNvPr id="8" name="Footer Placeholder 4">
            <a:extLst>
              <a:ext uri="{FF2B5EF4-FFF2-40B4-BE49-F238E27FC236}">
                <a16:creationId xmlns:a16="http://schemas.microsoft.com/office/drawing/2014/main" id="{13E8094D-EAAE-1612-3B2C-9233EDA19699}"/>
              </a:ext>
            </a:extLst>
          </p:cNvPr>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8805987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7215719-0EF5-43CF-A4D9-33BB366B29B3}" type="datetime1">
              <a:rPr lang="en-US" smtClean="0"/>
              <a:t>1/5/2025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IN" sz="2400" dirty="0"/>
              <a:t>Expectations from the project </a:t>
            </a:r>
            <a:r>
              <a:rPr lang="en-IN" sz="2400" spc="120" dirty="0"/>
              <a:t>(CO1)</a:t>
            </a:r>
            <a:endParaRPr lang="en-US" sz="2400" dirty="0"/>
          </a:p>
        </p:txBody>
      </p:sp>
      <p:sp>
        <p:nvSpPr>
          <p:cNvPr id="3" name="Content Placeholder 2">
            <a:extLst>
              <a:ext uri="{FF2B5EF4-FFF2-40B4-BE49-F238E27FC236}">
                <a16:creationId xmlns:a16="http://schemas.microsoft.com/office/drawing/2014/main" id="{9AEC798B-D602-4EBC-5495-C3AE7530C5D2}"/>
              </a:ext>
            </a:extLst>
          </p:cNvPr>
          <p:cNvSpPr>
            <a:spLocks noGrp="1"/>
          </p:cNvSpPr>
          <p:nvPr>
            <p:ph idx="1"/>
          </p:nvPr>
        </p:nvSpPr>
        <p:spPr/>
        <p:txBody>
          <a:bodyPr>
            <a:normAutofit/>
          </a:bodyPr>
          <a:lstStyle/>
          <a:p>
            <a:pPr algn="just"/>
            <a:r>
              <a:rPr lang="en-US" sz="1800" dirty="0"/>
              <a:t>To make the student understand </a:t>
            </a:r>
            <a:r>
              <a:rPr lang="en-IN" sz="1800" dirty="0"/>
              <a:t>areas of life that are important, the roles they play in their life.</a:t>
            </a:r>
            <a:endParaRPr lang="en-US" sz="1800" dirty="0"/>
          </a:p>
          <a:p>
            <a:pPr algn="just"/>
            <a:r>
              <a:rPr lang="en-IN" sz="1800" dirty="0"/>
              <a:t>After completing it is time to plan the actions needed to work on regaining balance in the student’s life. </a:t>
            </a:r>
          </a:p>
          <a:p>
            <a:pPr algn="just"/>
            <a:r>
              <a:rPr lang="en-IN" sz="1800" dirty="0"/>
              <a:t>Then the students have to Start with the neglected areas, what things they require to start doing to regain balance? </a:t>
            </a:r>
          </a:p>
          <a:p>
            <a:pPr algn="just"/>
            <a:r>
              <a:rPr lang="en-IN" sz="1800" dirty="0"/>
              <a:t>In the areas that currently sap energy and time, student can stop doing or reprioritize or delegate to someone else. </a:t>
            </a:r>
          </a:p>
          <a:p>
            <a:pPr algn="just"/>
            <a:r>
              <a:rPr lang="en-IN" sz="1800" dirty="0"/>
              <a:t>They have to make a commitment to these actions by writing them in the worksheet.</a:t>
            </a:r>
            <a:endParaRPr lang="en-US" sz="1800" dirty="0"/>
          </a:p>
        </p:txBody>
      </p:sp>
      <p:sp>
        <p:nvSpPr>
          <p:cNvPr id="8" name="Footer Placeholder 4">
            <a:extLst>
              <a:ext uri="{FF2B5EF4-FFF2-40B4-BE49-F238E27FC236}">
                <a16:creationId xmlns:a16="http://schemas.microsoft.com/office/drawing/2014/main" id="{C7FAB3C6-A478-FA1D-5E42-543E67664D49}"/>
              </a:ext>
            </a:extLst>
          </p:cNvPr>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7342690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Discuss practical application of design thinking tools and concepts. </a:t>
            </a:r>
          </a:p>
          <a:p>
            <a:r>
              <a:rPr lang="en-IN" sz="1800" dirty="0"/>
              <a:t>Explain case study on McDonald’s Milkshake. </a:t>
            </a:r>
          </a:p>
          <a:p>
            <a:r>
              <a:rPr lang="en-IN" sz="1800" dirty="0"/>
              <a:t>Illustrate Amazon India’s Rural Ecommerce. </a:t>
            </a:r>
          </a:p>
          <a:p>
            <a:r>
              <a:rPr lang="en-IN" sz="1800" dirty="0"/>
              <a:t>Summarize case study on Gillette. </a:t>
            </a:r>
          </a:p>
          <a:p>
            <a:r>
              <a:rPr lang="en-IN" sz="1800" dirty="0"/>
              <a:t>What does it mean working on 1- hour Design problem. </a:t>
            </a:r>
          </a:p>
          <a:p>
            <a:r>
              <a:rPr lang="en-IN" sz="1800" dirty="0"/>
              <a:t>How we can apply RCA. </a:t>
            </a:r>
          </a:p>
          <a:p>
            <a:r>
              <a:rPr lang="en-IN" sz="1800" dirty="0"/>
              <a:t>Brainstorm on innovative solutions. </a:t>
            </a:r>
          </a:p>
          <a:p>
            <a:endParaRPr lang="en-US" sz="1800" dirty="0"/>
          </a:p>
        </p:txBody>
      </p:sp>
      <p:sp>
        <p:nvSpPr>
          <p:cNvPr id="4" name="Date Placeholder 3"/>
          <p:cNvSpPr>
            <a:spLocks noGrp="1"/>
          </p:cNvSpPr>
          <p:nvPr>
            <p:ph type="dt" sz="half" idx="10"/>
          </p:nvPr>
        </p:nvSpPr>
        <p:spPr/>
        <p:txBody>
          <a:bodyPr/>
          <a:lstStyle/>
          <a:p>
            <a:fld id="{910DBA5A-0982-4F5C-A653-D546CC067BEF}" type="datetime1">
              <a:rPr lang="en-US" smtClean="0"/>
              <a:t>1/5/2025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Footer Placeholder 4">
            <a:extLst>
              <a:ext uri="{FF2B5EF4-FFF2-40B4-BE49-F238E27FC236}">
                <a16:creationId xmlns:a16="http://schemas.microsoft.com/office/drawing/2014/main" id="{E1540E69-7947-EABE-D1A5-2C7872904C4F}"/>
              </a:ext>
            </a:extLst>
          </p:cNvPr>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264685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IN" sz="1800" dirty="0"/>
              <a:t>Use the ________ tool to assess your level of  satisfaction or creative </a:t>
            </a:r>
            <a:r>
              <a:rPr lang="en-IN" sz="1800" dirty="0" err="1"/>
              <a:t>fulfillment</a:t>
            </a:r>
            <a:r>
              <a:rPr lang="en-IN" sz="1800" dirty="0"/>
              <a:t> in each area of your life.</a:t>
            </a:r>
          </a:p>
          <a:p>
            <a:pPr algn="just">
              <a:buFont typeface="+mj-lt"/>
              <a:buAutoNum type="alphaLcParenR"/>
            </a:pPr>
            <a:r>
              <a:rPr lang="en-IN" sz="1800" dirty="0"/>
              <a:t>wheel of life assessment</a:t>
            </a:r>
          </a:p>
          <a:p>
            <a:pPr algn="just">
              <a:buFont typeface="+mj-lt"/>
              <a:buAutoNum type="alphaLcParenR"/>
            </a:pPr>
            <a:r>
              <a:rPr lang="en-IN" sz="1800" dirty="0"/>
              <a:t>RCA </a:t>
            </a:r>
          </a:p>
          <a:p>
            <a:pPr algn="just">
              <a:buFont typeface="+mj-lt"/>
              <a:buAutoNum type="alphaLcParenR"/>
            </a:pPr>
            <a:r>
              <a:rPr lang="en-IN" sz="1800" dirty="0"/>
              <a:t>Brainstorming</a:t>
            </a:r>
          </a:p>
          <a:p>
            <a:pPr algn="just">
              <a:buFont typeface="+mj-lt"/>
              <a:buAutoNum type="alphaLcParenR"/>
            </a:pPr>
            <a:r>
              <a:rPr lang="en-IN" sz="1800" dirty="0"/>
              <a:t>None of the above</a:t>
            </a:r>
          </a:p>
          <a:p>
            <a:pPr algn="just"/>
            <a:r>
              <a:rPr lang="en-IN" sz="1800" dirty="0"/>
              <a:t>_________ is a method of problem solving used for identifying the root causes of faults or problems.</a:t>
            </a:r>
          </a:p>
          <a:p>
            <a:pPr algn="just">
              <a:buFont typeface="+mj-lt"/>
              <a:buAutoNum type="alphaLcParenR"/>
            </a:pPr>
            <a:r>
              <a:rPr lang="en-IN" sz="1800" dirty="0"/>
              <a:t>Root cause analysis </a:t>
            </a:r>
          </a:p>
          <a:p>
            <a:pPr algn="just">
              <a:buFont typeface="+mj-lt"/>
              <a:buAutoNum type="alphaLcParenR"/>
            </a:pPr>
            <a:r>
              <a:rPr lang="en-IN" sz="1800" dirty="0"/>
              <a:t>LD0</a:t>
            </a:r>
          </a:p>
          <a:p>
            <a:pPr algn="just">
              <a:buFont typeface="+mj-lt"/>
              <a:buAutoNum type="alphaLcParenR"/>
            </a:pPr>
            <a:r>
              <a:rPr lang="en-IN" sz="1800" dirty="0"/>
              <a:t>Golden Circle</a:t>
            </a:r>
          </a:p>
          <a:p>
            <a:pPr algn="just">
              <a:buFont typeface="+mj-lt"/>
              <a:buAutoNum type="alphaLcParenR"/>
            </a:pPr>
            <a:r>
              <a:rPr lang="en-IN" sz="1800" dirty="0"/>
              <a:t>None of the above</a:t>
            </a:r>
          </a:p>
          <a:p>
            <a:pPr algn="just"/>
            <a:endParaRPr lang="en-IN" sz="1800" dirty="0"/>
          </a:p>
          <a:p>
            <a:pPr algn="just"/>
            <a:endParaRPr lang="en-IN" sz="1800" dirty="0"/>
          </a:p>
          <a:p>
            <a:pPr algn="just"/>
            <a:endParaRPr lang="en-US" sz="1800" dirty="0"/>
          </a:p>
        </p:txBody>
      </p:sp>
      <p:sp>
        <p:nvSpPr>
          <p:cNvPr id="4" name="Date Placeholder 3"/>
          <p:cNvSpPr>
            <a:spLocks noGrp="1"/>
          </p:cNvSpPr>
          <p:nvPr>
            <p:ph type="dt" sz="half" idx="10"/>
          </p:nvPr>
        </p:nvSpPr>
        <p:spPr/>
        <p:txBody>
          <a:bodyPr/>
          <a:lstStyle/>
          <a:p>
            <a:fld id="{E09B49D4-271D-402A-BA9B-3CF38FC92FFE}"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720019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just">
              <a:buNone/>
            </a:pPr>
            <a:r>
              <a:rPr lang="en-US" sz="1800" dirty="0">
                <a:latin typeface="Times New Roman" pitchFamily="18" charset="0"/>
                <a:cs typeface="Times New Roman" pitchFamily="18" charset="0"/>
              </a:rPr>
              <a:t>Brainstorming, </a:t>
            </a:r>
            <a:r>
              <a:rPr lang="en-IN" sz="1800" dirty="0"/>
              <a:t>Design Challenge, </a:t>
            </a:r>
            <a:r>
              <a:rPr lang="en-US" sz="1800" dirty="0"/>
              <a:t>Discovery, Empathize</a:t>
            </a:r>
          </a:p>
          <a:p>
            <a:pPr algn="just"/>
            <a:endParaRPr lang="en-US" sz="1800" dirty="0"/>
          </a:p>
          <a:p>
            <a:pPr algn="just"/>
            <a:r>
              <a:rPr lang="en-US" sz="1800" dirty="0"/>
              <a:t>_______ is a first step of Design thinking Process in IDEO approach</a:t>
            </a:r>
          </a:p>
          <a:p>
            <a:pPr marL="0" indent="0" algn="just">
              <a:buNone/>
            </a:pPr>
            <a:endParaRPr lang="en-US" sz="1800" dirty="0"/>
          </a:p>
          <a:p>
            <a:pPr algn="just"/>
            <a:r>
              <a:rPr lang="en-US" sz="1800" dirty="0"/>
              <a:t> _______ is the first step in the Design Thinking Process.</a:t>
            </a:r>
          </a:p>
          <a:p>
            <a:pPr algn="just"/>
            <a:r>
              <a:rPr lang="en-US" sz="1800" dirty="0"/>
              <a:t>_______ </a:t>
            </a:r>
            <a:r>
              <a:rPr lang="en-US" sz="1800" dirty="0">
                <a:latin typeface="Times New Roman" pitchFamily="18" charset="0"/>
                <a:cs typeface="Times New Roman" pitchFamily="18" charset="0"/>
              </a:rPr>
              <a:t>is a great way to come with a plenty of ideas that you would not be able to generate by just sitting down with a pen and paper.</a:t>
            </a:r>
          </a:p>
          <a:p>
            <a:pPr algn="just"/>
            <a:r>
              <a:rPr lang="en-IN" sz="1800" dirty="0"/>
              <a:t>_______ is a way for employers to assess how well you approach design problems and is often a good way to put your skills to the test.</a:t>
            </a:r>
            <a:endParaRPr lang="en-IN" sz="1800" cap="all" dirty="0"/>
          </a:p>
          <a:p>
            <a:pPr algn="just"/>
            <a:endParaRPr lang="en-US" sz="1800" dirty="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algn="just"/>
            <a:endParaRPr lang="en-US" sz="1800" dirty="0"/>
          </a:p>
          <a:p>
            <a:endParaRPr lang="en-US" sz="1800" dirty="0"/>
          </a:p>
        </p:txBody>
      </p:sp>
      <p:sp>
        <p:nvSpPr>
          <p:cNvPr id="4" name="Date Placeholder 3"/>
          <p:cNvSpPr>
            <a:spLocks noGrp="1"/>
          </p:cNvSpPr>
          <p:nvPr>
            <p:ph type="dt" sz="half" idx="10"/>
          </p:nvPr>
        </p:nvSpPr>
        <p:spPr/>
        <p:txBody>
          <a:bodyPr/>
          <a:lstStyle/>
          <a:p>
            <a:fld id="{3EA24EA6-1CC1-4562-9061-4E64C133897C}" type="datetime1">
              <a:rPr lang="en-US" smtClean="0"/>
              <a:t>1/5/2025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Glossary Question</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Footer Placeholder 4">
            <a:extLst>
              <a:ext uri="{FF2B5EF4-FFF2-40B4-BE49-F238E27FC236}">
                <a16:creationId xmlns:a16="http://schemas.microsoft.com/office/drawing/2014/main" id="{7ADD1DD2-C3DB-66FF-1BC9-5D69D0995F31}"/>
              </a:ext>
            </a:extLst>
          </p:cNvPr>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7848810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Discuss Design thinking &amp; Innovation. </a:t>
            </a:r>
          </a:p>
          <a:p>
            <a:r>
              <a:rPr lang="en-IN" sz="1800" dirty="0"/>
              <a:t>Define Design Thinking Mindset and Principles related to it.</a:t>
            </a:r>
          </a:p>
          <a:p>
            <a:r>
              <a:rPr lang="en-IN" sz="1800" dirty="0"/>
              <a:t>Illustrate 5-Step Process of Design Thinking.</a:t>
            </a:r>
          </a:p>
          <a:p>
            <a:r>
              <a:rPr lang="en-IN" sz="1800" dirty="0"/>
              <a:t>Summarize Design Approaches examples.</a:t>
            </a:r>
          </a:p>
          <a:p>
            <a:r>
              <a:rPr lang="en-IN" sz="1800" dirty="0"/>
              <a:t>Explain Simon Sinek’s – Start with Why.</a:t>
            </a:r>
          </a:p>
          <a:p>
            <a:r>
              <a:rPr lang="en-IN" sz="1800" dirty="0"/>
              <a:t>Elaborate the concept of The Golden Circle.</a:t>
            </a:r>
          </a:p>
          <a:p>
            <a:r>
              <a:rPr lang="en-IN" sz="1800" dirty="0"/>
              <a:t>Analyse Root cause analysis.</a:t>
            </a:r>
          </a:p>
          <a:p>
            <a:r>
              <a:rPr lang="en-IN" sz="1800" dirty="0"/>
              <a:t>Discuss “The Higher Purpose”.</a:t>
            </a:r>
          </a:p>
          <a:p>
            <a:r>
              <a:rPr lang="en-IN" sz="1800" dirty="0"/>
              <a:t>Explain LDO.</a:t>
            </a:r>
          </a:p>
          <a:p>
            <a:endParaRPr lang="en-US" sz="1800" dirty="0"/>
          </a:p>
        </p:txBody>
      </p:sp>
      <p:sp>
        <p:nvSpPr>
          <p:cNvPr id="4" name="Date Placeholder 3"/>
          <p:cNvSpPr>
            <a:spLocks noGrp="1"/>
          </p:cNvSpPr>
          <p:nvPr>
            <p:ph type="dt" sz="half" idx="10"/>
          </p:nvPr>
        </p:nvSpPr>
        <p:spPr/>
        <p:txBody>
          <a:bodyPr/>
          <a:lstStyle/>
          <a:p>
            <a:fld id="{DA1130E3-53E7-4E3A-86CC-2C8E1225B2A1}" type="datetime1">
              <a:rPr lang="en-US" smtClean="0"/>
              <a:t>1/5/2025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Footer Placeholder 4">
            <a:extLst>
              <a:ext uri="{FF2B5EF4-FFF2-40B4-BE49-F238E27FC236}">
                <a16:creationId xmlns:a16="http://schemas.microsoft.com/office/drawing/2014/main" id="{4D770168-CFF9-BD27-42FB-79529223C73F}"/>
              </a:ext>
            </a:extLst>
          </p:cNvPr>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Explain Visualization and it’s importance in design thinking, </a:t>
            </a:r>
          </a:p>
          <a:p>
            <a:r>
              <a:rPr lang="en-IN" sz="1800" dirty="0"/>
              <a:t>Discuss reflections on wheel of life.</a:t>
            </a:r>
          </a:p>
          <a:p>
            <a:r>
              <a:rPr lang="en-IN" sz="1800" dirty="0"/>
              <a:t>Linking it with Balancing Priorities.</a:t>
            </a:r>
          </a:p>
          <a:p>
            <a:r>
              <a:rPr lang="en-IN" sz="1800" dirty="0"/>
              <a:t>Discuss the case study of DBS Singapore and Bank of Americas’ Keep the Change Campaign. </a:t>
            </a:r>
          </a:p>
          <a:p>
            <a:r>
              <a:rPr lang="en-IN" sz="1800" dirty="0"/>
              <a:t>Memorize Litter of Light &amp; Arvind Eye Care. </a:t>
            </a:r>
          </a:p>
          <a:p>
            <a:r>
              <a:rPr lang="en-IN" sz="1800" dirty="0"/>
              <a:t>What do you understand by practical application of design thinking tools? </a:t>
            </a:r>
          </a:p>
          <a:p>
            <a:r>
              <a:rPr lang="en-IN" sz="1800" dirty="0"/>
              <a:t>Describe the case study on McDonald’s Milkshake. </a:t>
            </a:r>
          </a:p>
          <a:p>
            <a:r>
              <a:rPr lang="en-IN" sz="1800" dirty="0"/>
              <a:t>Explain the case study on Amazon India’s Rural Ecommerce  </a:t>
            </a:r>
          </a:p>
          <a:p>
            <a:r>
              <a:rPr lang="en-IN" sz="1800" dirty="0"/>
              <a:t>Discuss Gillette case study. </a:t>
            </a:r>
          </a:p>
          <a:p>
            <a:r>
              <a:rPr lang="en-IN" sz="1800" dirty="0"/>
              <a:t>Summarize working on 1- hour Design problem, </a:t>
            </a:r>
          </a:p>
          <a:p>
            <a:r>
              <a:rPr lang="en-IN" sz="1800" dirty="0"/>
              <a:t>How we can Applying RCA?</a:t>
            </a:r>
          </a:p>
          <a:p>
            <a:r>
              <a:rPr lang="en-IN" sz="1800" dirty="0"/>
              <a:t>How to Brainstorm for innovative solutions?</a:t>
            </a:r>
          </a:p>
          <a:p>
            <a:endParaRPr lang="en-US" sz="1800" dirty="0"/>
          </a:p>
        </p:txBody>
      </p:sp>
      <p:sp>
        <p:nvSpPr>
          <p:cNvPr id="4" name="Date Placeholder 3"/>
          <p:cNvSpPr>
            <a:spLocks noGrp="1"/>
          </p:cNvSpPr>
          <p:nvPr>
            <p:ph type="dt" sz="half" idx="10"/>
          </p:nvPr>
        </p:nvSpPr>
        <p:spPr/>
        <p:txBody>
          <a:bodyPr/>
          <a:lstStyle/>
          <a:p>
            <a:fld id="{CC1676A3-4977-4B84-8F68-AFBB2319AEF2}" type="datetime1">
              <a:rPr lang="en-US" smtClean="0"/>
              <a:t>1/5/2025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Footer Placeholder 4">
            <a:extLst>
              <a:ext uri="{FF2B5EF4-FFF2-40B4-BE49-F238E27FC236}">
                <a16:creationId xmlns:a16="http://schemas.microsoft.com/office/drawing/2014/main" id="{F4161880-33A4-CD92-64AF-64C5E3CD7C53}"/>
              </a:ext>
            </a:extLst>
          </p:cNvPr>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738815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Visualization and it’s importance in design thinking, </a:t>
            </a:r>
          </a:p>
          <a:p>
            <a:r>
              <a:rPr lang="en-IN" sz="1800" dirty="0"/>
              <a:t>Reflections on wheel of life.</a:t>
            </a:r>
          </a:p>
          <a:p>
            <a:r>
              <a:rPr lang="en-IN" sz="1800" dirty="0"/>
              <a:t>Linking it with Balancing Priorities.</a:t>
            </a:r>
          </a:p>
          <a:p>
            <a:r>
              <a:rPr lang="en-IN" sz="1800" dirty="0"/>
              <a:t>DBS Singapore and Bank of Americas’ Keep the Change Campaign. </a:t>
            </a:r>
          </a:p>
          <a:p>
            <a:r>
              <a:rPr lang="en-IN" sz="1800" dirty="0"/>
              <a:t>Litter of Light &amp; Arvind Eye Care. </a:t>
            </a:r>
          </a:p>
          <a:p>
            <a:r>
              <a:rPr lang="en-IN" sz="1800" dirty="0"/>
              <a:t>Practical application of design thinking tools.</a:t>
            </a:r>
          </a:p>
          <a:p>
            <a:r>
              <a:rPr lang="en-IN" sz="1800" dirty="0"/>
              <a:t>McDonald’s Milkshake. </a:t>
            </a:r>
          </a:p>
          <a:p>
            <a:r>
              <a:rPr lang="en-IN" sz="1800" dirty="0"/>
              <a:t>Amazon India’s Rural Ecommerce  </a:t>
            </a:r>
          </a:p>
          <a:p>
            <a:r>
              <a:rPr lang="en-IN" sz="1800" dirty="0"/>
              <a:t>Gillette. </a:t>
            </a:r>
          </a:p>
          <a:p>
            <a:r>
              <a:rPr lang="en-IN" sz="1800" dirty="0"/>
              <a:t>Working on 1- hour Design problem </a:t>
            </a:r>
          </a:p>
          <a:p>
            <a:r>
              <a:rPr lang="en-IN" sz="1800" dirty="0"/>
              <a:t>Applying RCA</a:t>
            </a:r>
          </a:p>
          <a:p>
            <a:r>
              <a:rPr lang="en-IN" sz="1800" dirty="0"/>
              <a:t>Brainstorm for innovative solutions</a:t>
            </a:r>
          </a:p>
          <a:p>
            <a:endParaRPr lang="en-US" sz="1800" dirty="0"/>
          </a:p>
        </p:txBody>
      </p:sp>
      <p:sp>
        <p:nvSpPr>
          <p:cNvPr id="4" name="Date Placeholder 3"/>
          <p:cNvSpPr>
            <a:spLocks noGrp="1"/>
          </p:cNvSpPr>
          <p:nvPr>
            <p:ph type="dt" sz="half" idx="10"/>
          </p:nvPr>
        </p:nvSpPr>
        <p:spPr/>
        <p:txBody>
          <a:bodyPr/>
          <a:lstStyle/>
          <a:p>
            <a:fld id="{B58E921F-6A66-4485-AC21-4EAA5B3481B0}" type="datetime1">
              <a:rPr lang="en-US" smtClean="0"/>
              <a:t>1/5/2025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Summary</a:t>
            </a:r>
          </a:p>
        </p:txBody>
      </p:sp>
      <p:sp>
        <p:nvSpPr>
          <p:cNvPr id="8" name="Footer Placeholder 4">
            <a:extLst>
              <a:ext uri="{FF2B5EF4-FFF2-40B4-BE49-F238E27FC236}">
                <a16:creationId xmlns:a16="http://schemas.microsoft.com/office/drawing/2014/main" id="{FCF02BBA-A24A-742F-FBA1-5A7D2C3518AA}"/>
              </a:ext>
            </a:extLst>
          </p:cNvPr>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187309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4A1C37-F22C-4B79-B5C6-1145673B65DE}" type="datetime1">
              <a:rPr lang="en-US" smtClean="0"/>
              <a:t>1/5/2025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Content Placeholder 2">
            <a:extLst>
              <a:ext uri="{FF2B5EF4-FFF2-40B4-BE49-F238E27FC236}">
                <a16:creationId xmlns:a16="http://schemas.microsoft.com/office/drawing/2014/main" id="{185AEFE6-6239-0997-DC5F-FD240680DCA1}"/>
              </a:ext>
            </a:extLst>
          </p:cNvPr>
          <p:cNvSpPr>
            <a:spLocks noGrp="1"/>
          </p:cNvSpPr>
          <p:nvPr>
            <p:ph idx="1"/>
          </p:nvPr>
        </p:nvSpPr>
        <p:spPr>
          <a:xfrm>
            <a:off x="533400" y="1143000"/>
            <a:ext cx="8229600" cy="4525963"/>
          </a:xfrm>
        </p:spPr>
        <p:txBody>
          <a:bodyPr>
            <a:normAutofit/>
          </a:bodyPr>
          <a:lstStyle/>
          <a:p>
            <a:pPr algn="just"/>
            <a:r>
              <a:rPr lang="en-IN" sz="1900" dirty="0"/>
              <a:t>Arun Jain, </a:t>
            </a:r>
            <a:r>
              <a:rPr lang="en-IN" sz="1900" dirty="0" err="1"/>
              <a:t>UnMukt</a:t>
            </a:r>
            <a:r>
              <a:rPr lang="en-IN" sz="1900" dirty="0"/>
              <a:t> : Science &amp; Art of Design Thinking, 2020,Polaris</a:t>
            </a:r>
          </a:p>
          <a:p>
            <a:pPr algn="just"/>
            <a:r>
              <a:rPr lang="en-IN" sz="1900" dirty="0"/>
              <a:t>Jeanne </a:t>
            </a:r>
            <a:r>
              <a:rPr lang="en-IN" sz="1900" dirty="0" err="1"/>
              <a:t>Liedta</a:t>
            </a:r>
            <a:r>
              <a:rPr lang="en-IN" sz="1900" dirty="0"/>
              <a:t>, Andrew King and Kevin </a:t>
            </a:r>
            <a:r>
              <a:rPr lang="en-IN" sz="1900" dirty="0" err="1"/>
              <a:t>Benett</a:t>
            </a:r>
            <a:r>
              <a:rPr lang="en-IN" sz="1900" dirty="0"/>
              <a:t> , Solving Problems with Design Thinking – Ten Stories of What Works, 2013, Columbia Business School Publishing </a:t>
            </a:r>
          </a:p>
          <a:p>
            <a:pPr algn="just"/>
            <a:r>
              <a:rPr lang="en-IN" sz="1900" dirty="0"/>
              <a:t>Vijay Kumar, 101 Design Methods: A Structured Approach for Driving Innovation in Your Organization, 2013, John Wiley and Sons Inc, New Jersey </a:t>
            </a:r>
          </a:p>
          <a:p>
            <a:pPr algn="just"/>
            <a:r>
              <a:rPr lang="en-IN" sz="1800" dirty="0"/>
              <a:t>Pavan </a:t>
            </a:r>
            <a:r>
              <a:rPr lang="en-IN" sz="1800" dirty="0" err="1"/>
              <a:t>Soni</a:t>
            </a:r>
            <a:r>
              <a:rPr lang="en-IN" sz="1800" dirty="0"/>
              <a:t>, Design your Thinking : The Mindsets, Toolsets and Skill Sets for Creative Problem-Solving, 2020, Penguin Books </a:t>
            </a:r>
          </a:p>
          <a:p>
            <a:endParaRPr lang="en-IN" dirty="0"/>
          </a:p>
          <a:p>
            <a:endParaRPr lang="en-US" dirty="0"/>
          </a:p>
        </p:txBody>
      </p:sp>
      <p:sp>
        <p:nvSpPr>
          <p:cNvPr id="9" name="Footer Placeholder 4">
            <a:extLst>
              <a:ext uri="{FF2B5EF4-FFF2-40B4-BE49-F238E27FC236}">
                <a16:creationId xmlns:a16="http://schemas.microsoft.com/office/drawing/2014/main" id="{AF8CE5A3-7AC4-84B0-D942-F548E67B6AE2}"/>
              </a:ext>
            </a:extLst>
          </p:cNvPr>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552202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CC4EB73-B066-4E67-BA7C-111A218EB0A3}" type="datetime1">
              <a:rPr lang="en-US" smtClean="0"/>
              <a:t>1/5/2025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533400" y="1143000"/>
            <a:ext cx="8229600" cy="4525963"/>
          </a:xfrm>
          <a:prstGeom prst="rect">
            <a:avLst/>
          </a:prstGeom>
          <a:noFill/>
        </p:spPr>
        <p:txBody>
          <a:bodyPr wrap="none" lIns="91440" tIns="45720" rIns="91440" bIns="45720">
            <a:spAutoFit/>
          </a:bodyPr>
          <a:lstStyle/>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sp>
        <p:nvSpPr>
          <p:cNvPr id="8" name="Footer Placeholder 4">
            <a:extLst>
              <a:ext uri="{FF2B5EF4-FFF2-40B4-BE49-F238E27FC236}">
                <a16:creationId xmlns:a16="http://schemas.microsoft.com/office/drawing/2014/main" id="{79A0FD2C-1510-F0DC-605A-BBB720F3EEA8}"/>
              </a:ext>
            </a:extLst>
          </p:cNvPr>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832509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5F3C25-6E1A-4EA0-9EFB-DB6BDD60C6E7}"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CO-PSO Mapping</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graphicFrame>
        <p:nvGraphicFramePr>
          <p:cNvPr id="9" name="Content Placeholder 8">
            <a:extLst>
              <a:ext uri="{FF2B5EF4-FFF2-40B4-BE49-F238E27FC236}">
                <a16:creationId xmlns:a16="http://schemas.microsoft.com/office/drawing/2014/main" id="{B6379490-6EFC-42DF-9775-A8DD3041316F}"/>
              </a:ext>
            </a:extLst>
          </p:cNvPr>
          <p:cNvGraphicFramePr>
            <a:graphicFrameLocks noGrp="1"/>
          </p:cNvGraphicFramePr>
          <p:nvPr>
            <p:ph idx="1"/>
          </p:nvPr>
        </p:nvGraphicFramePr>
        <p:xfrm>
          <a:off x="1115616" y="1844824"/>
          <a:ext cx="6984775" cy="2173554"/>
        </p:xfrm>
        <a:graphic>
          <a:graphicData uri="http://schemas.openxmlformats.org/drawingml/2006/table">
            <a:tbl>
              <a:tblPr firstRow="1" firstCol="1" bandRow="1">
                <a:tableStyleId>{5C22544A-7EE6-4342-B048-85BDC9FD1C3A}</a:tableStyleId>
              </a:tblPr>
              <a:tblGrid>
                <a:gridCol w="2056759">
                  <a:extLst>
                    <a:ext uri="{9D8B030D-6E8A-4147-A177-3AD203B41FA5}">
                      <a16:colId xmlns:a16="http://schemas.microsoft.com/office/drawing/2014/main" val="3883544512"/>
                    </a:ext>
                  </a:extLst>
                </a:gridCol>
                <a:gridCol w="1232004">
                  <a:extLst>
                    <a:ext uri="{9D8B030D-6E8A-4147-A177-3AD203B41FA5}">
                      <a16:colId xmlns:a16="http://schemas.microsoft.com/office/drawing/2014/main" val="978822386"/>
                    </a:ext>
                  </a:extLst>
                </a:gridCol>
                <a:gridCol w="1232004">
                  <a:extLst>
                    <a:ext uri="{9D8B030D-6E8A-4147-A177-3AD203B41FA5}">
                      <a16:colId xmlns:a16="http://schemas.microsoft.com/office/drawing/2014/main" val="154665948"/>
                    </a:ext>
                  </a:extLst>
                </a:gridCol>
                <a:gridCol w="1232004">
                  <a:extLst>
                    <a:ext uri="{9D8B030D-6E8A-4147-A177-3AD203B41FA5}">
                      <a16:colId xmlns:a16="http://schemas.microsoft.com/office/drawing/2014/main" val="2327483795"/>
                    </a:ext>
                  </a:extLst>
                </a:gridCol>
                <a:gridCol w="1232004">
                  <a:extLst>
                    <a:ext uri="{9D8B030D-6E8A-4147-A177-3AD203B41FA5}">
                      <a16:colId xmlns:a16="http://schemas.microsoft.com/office/drawing/2014/main" val="1651164969"/>
                    </a:ext>
                  </a:extLst>
                </a:gridCol>
              </a:tblGrid>
              <a:tr h="314255">
                <a:tc>
                  <a:txBody>
                    <a:bodyPr/>
                    <a:lstStyle/>
                    <a:p>
                      <a:pPr algn="just">
                        <a:lnSpc>
                          <a:spcPct val="115000"/>
                        </a:lnSpc>
                        <a:spcAft>
                          <a:spcPts val="0"/>
                        </a:spcAft>
                      </a:pPr>
                      <a:r>
                        <a:rPr lang="en-US" sz="1200">
                          <a:effectLst/>
                        </a:rPr>
                        <a:t> </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15000"/>
                        </a:lnSpc>
                        <a:spcAft>
                          <a:spcPts val="0"/>
                        </a:spcAft>
                      </a:pPr>
                      <a:r>
                        <a:rPr lang="en-US" sz="1200">
                          <a:effectLst/>
                        </a:rPr>
                        <a:t>PSO1</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15000"/>
                        </a:lnSpc>
                        <a:spcAft>
                          <a:spcPts val="0"/>
                        </a:spcAft>
                      </a:pPr>
                      <a:r>
                        <a:rPr lang="en-US" sz="1200">
                          <a:effectLst/>
                        </a:rPr>
                        <a:t>PSO2</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15000"/>
                        </a:lnSpc>
                        <a:spcAft>
                          <a:spcPts val="0"/>
                        </a:spcAft>
                      </a:pPr>
                      <a:r>
                        <a:rPr lang="en-US" sz="1200">
                          <a:effectLst/>
                        </a:rPr>
                        <a:t>PSO3</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15000"/>
                        </a:lnSpc>
                        <a:spcAft>
                          <a:spcPts val="0"/>
                        </a:spcAft>
                      </a:pPr>
                      <a:r>
                        <a:rPr lang="en-US" sz="1200">
                          <a:effectLst/>
                        </a:rPr>
                        <a:t>PSO4</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757615913"/>
                  </a:ext>
                </a:extLst>
              </a:tr>
              <a:tr h="314255">
                <a:tc>
                  <a:txBody>
                    <a:bodyPr/>
                    <a:lstStyle/>
                    <a:p>
                      <a:pPr>
                        <a:lnSpc>
                          <a:spcPct val="115000"/>
                        </a:lnSpc>
                        <a:spcAft>
                          <a:spcPts val="0"/>
                        </a:spcAft>
                      </a:pPr>
                      <a:r>
                        <a:rPr lang="en-US" sz="1200" dirty="0">
                          <a:effectLst/>
                        </a:rPr>
                        <a:t>ACSE0503.1</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100">
                          <a:effectLst/>
                        </a:rPr>
                        <a:t>3</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100">
                          <a:effectLst/>
                        </a:rPr>
                        <a:t>2</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100">
                          <a:effectLst/>
                        </a:rPr>
                        <a:t>2</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100">
                          <a:effectLst/>
                        </a:rPr>
                        <a: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583280921"/>
                  </a:ext>
                </a:extLst>
              </a:tr>
              <a:tr h="314255">
                <a:tc>
                  <a:txBody>
                    <a:bodyPr/>
                    <a:lstStyle/>
                    <a:p>
                      <a:pPr>
                        <a:lnSpc>
                          <a:spcPct val="115000"/>
                        </a:lnSpc>
                        <a:spcAft>
                          <a:spcPts val="0"/>
                        </a:spcAft>
                      </a:pPr>
                      <a:r>
                        <a:rPr lang="en-US" sz="1200" dirty="0">
                          <a:effectLst/>
                        </a:rPr>
                        <a:t>ACSE0503.2</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100">
                          <a:effectLst/>
                        </a:rPr>
                        <a:t>3</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100">
                          <a:effectLst/>
                        </a:rPr>
                        <a:t>3</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100">
                          <a:effectLst/>
                        </a:rPr>
                        <a:t>2</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100">
                          <a:effectLst/>
                        </a:rPr>
                        <a: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371978437"/>
                  </a:ext>
                </a:extLst>
              </a:tr>
              <a:tr h="314255">
                <a:tc>
                  <a:txBody>
                    <a:bodyPr/>
                    <a:lstStyle/>
                    <a:p>
                      <a:pPr>
                        <a:lnSpc>
                          <a:spcPct val="115000"/>
                        </a:lnSpc>
                        <a:spcAft>
                          <a:spcPts val="0"/>
                        </a:spcAft>
                      </a:pPr>
                      <a:r>
                        <a:rPr lang="en-US" sz="1200">
                          <a:effectLst/>
                        </a:rPr>
                        <a:t>ACSE0503.3</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100">
                          <a:effectLst/>
                        </a:rPr>
                        <a:t>3</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100" dirty="0">
                          <a:effectLst/>
                        </a:rPr>
                        <a:t>3</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100">
                          <a:effectLst/>
                        </a:rPr>
                        <a:t>3</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100">
                          <a:effectLst/>
                        </a:rPr>
                        <a: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182649786"/>
                  </a:ext>
                </a:extLst>
              </a:tr>
              <a:tr h="314255">
                <a:tc>
                  <a:txBody>
                    <a:bodyPr/>
                    <a:lstStyle/>
                    <a:p>
                      <a:pPr>
                        <a:lnSpc>
                          <a:spcPct val="115000"/>
                        </a:lnSpc>
                        <a:spcAft>
                          <a:spcPts val="0"/>
                        </a:spcAft>
                      </a:pPr>
                      <a:r>
                        <a:rPr lang="en-US" sz="1200">
                          <a:effectLst/>
                        </a:rPr>
                        <a:t>ACSE0503.4</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100">
                          <a:effectLst/>
                        </a:rPr>
                        <a:t>3</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100">
                          <a:effectLst/>
                        </a:rPr>
                        <a:t>3</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100">
                          <a:effectLst/>
                        </a:rPr>
                        <a:t>2</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100">
                          <a:effectLst/>
                        </a:rPr>
                        <a: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831052069"/>
                  </a:ext>
                </a:extLst>
              </a:tr>
              <a:tr h="314255">
                <a:tc>
                  <a:txBody>
                    <a:bodyPr/>
                    <a:lstStyle/>
                    <a:p>
                      <a:pPr>
                        <a:lnSpc>
                          <a:spcPct val="115000"/>
                        </a:lnSpc>
                        <a:spcAft>
                          <a:spcPts val="0"/>
                        </a:spcAft>
                      </a:pPr>
                      <a:r>
                        <a:rPr lang="en-US" sz="1200">
                          <a:effectLst/>
                        </a:rPr>
                        <a:t>ACSE0503.5</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100">
                          <a:effectLst/>
                        </a:rPr>
                        <a:t>3</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100">
                          <a:effectLst/>
                        </a:rPr>
                        <a:t>3</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100">
                          <a:effectLst/>
                        </a:rPr>
                        <a:t>2</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100">
                          <a:effectLst/>
                        </a:rPr>
                        <a: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072551930"/>
                  </a:ext>
                </a:extLst>
              </a:tr>
              <a:tr h="288024">
                <a:tc>
                  <a:txBody>
                    <a:bodyPr/>
                    <a:lstStyle/>
                    <a:p>
                      <a:pPr>
                        <a:lnSpc>
                          <a:spcPct val="115000"/>
                        </a:lnSpc>
                        <a:spcAft>
                          <a:spcPts val="0"/>
                        </a:spcAft>
                      </a:pPr>
                      <a:r>
                        <a:rPr lang="en-US" sz="1100" dirty="0">
                          <a:effectLst/>
                        </a:rPr>
                        <a:t>Average</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100" dirty="0">
                          <a:effectLst/>
                        </a:rPr>
                        <a:t>3</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a:tc>
                <a:tc>
                  <a:txBody>
                    <a:bodyPr/>
                    <a:lstStyle/>
                    <a:p>
                      <a:pPr>
                        <a:lnSpc>
                          <a:spcPct val="115000"/>
                        </a:lnSpc>
                        <a:spcAft>
                          <a:spcPts val="0"/>
                        </a:spcAft>
                      </a:pPr>
                      <a:r>
                        <a:rPr lang="en-US" sz="1100">
                          <a:effectLst/>
                        </a:rPr>
                        <a:t>2.8</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a:tc>
                <a:tc>
                  <a:txBody>
                    <a:bodyPr/>
                    <a:lstStyle/>
                    <a:p>
                      <a:pPr>
                        <a:lnSpc>
                          <a:spcPct val="115000"/>
                        </a:lnSpc>
                        <a:spcAft>
                          <a:spcPts val="0"/>
                        </a:spcAft>
                      </a:pPr>
                      <a:r>
                        <a:rPr lang="en-US" sz="1100">
                          <a:effectLst/>
                        </a:rPr>
                        <a:t>2.2</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a:tc>
                <a:tc>
                  <a:txBody>
                    <a:bodyPr/>
                    <a:lstStyle/>
                    <a:p>
                      <a:pPr>
                        <a:lnSpc>
                          <a:spcPct val="115000"/>
                        </a:lnSpc>
                        <a:spcAft>
                          <a:spcPts val="0"/>
                        </a:spcAft>
                      </a:pPr>
                      <a:r>
                        <a:rPr lang="en-US" sz="1100" dirty="0">
                          <a:effectLst/>
                        </a:rPr>
                        <a:t>-</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a:tc>
                <a:extLst>
                  <a:ext uri="{0D108BD9-81ED-4DB2-BD59-A6C34878D82A}">
                    <a16:rowId xmlns:a16="http://schemas.microsoft.com/office/drawing/2014/main" val="3036518887"/>
                  </a:ext>
                </a:extLst>
              </a:tr>
            </a:tbl>
          </a:graphicData>
        </a:graphic>
      </p:graphicFrame>
    </p:spTree>
    <p:extLst>
      <p:ext uri="{BB962C8B-B14F-4D97-AF65-F5344CB8AC3E}">
        <p14:creationId xmlns:p14="http://schemas.microsoft.com/office/powerpoint/2010/main" val="1565881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0C720A-51F4-4C65-BFCC-27551EB92C97}" type="datetime1">
              <a:rPr lang="en-US" smtClean="0"/>
              <a:t>1/5/2025</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dirty="0"/>
          </a:p>
        </p:txBody>
      </p:sp>
      <p:graphicFrame>
        <p:nvGraphicFramePr>
          <p:cNvPr id="9" name="Table 8"/>
          <p:cNvGraphicFramePr>
            <a:graphicFrameLocks noGrp="1"/>
          </p:cNvGraphicFramePr>
          <p:nvPr/>
        </p:nvGraphicFramePr>
        <p:xfrm>
          <a:off x="742950" y="1371600"/>
          <a:ext cx="8115300" cy="4891712"/>
        </p:xfrm>
        <a:graphic>
          <a:graphicData uri="http://schemas.openxmlformats.org/drawingml/2006/table">
            <a:tbl>
              <a:tblPr firstRow="1" bandRow="1">
                <a:tableStyleId>{5C22544A-7EE6-4342-B048-85BDC9FD1C3A}</a:tableStyleId>
              </a:tblPr>
              <a:tblGrid>
                <a:gridCol w="2090305">
                  <a:extLst>
                    <a:ext uri="{9D8B030D-6E8A-4147-A177-3AD203B41FA5}">
                      <a16:colId xmlns:a16="http://schemas.microsoft.com/office/drawing/2014/main" val="20001"/>
                    </a:ext>
                  </a:extLst>
                </a:gridCol>
                <a:gridCol w="6024995">
                  <a:extLst>
                    <a:ext uri="{9D8B030D-6E8A-4147-A177-3AD203B41FA5}">
                      <a16:colId xmlns:a16="http://schemas.microsoft.com/office/drawing/2014/main" val="20002"/>
                    </a:ext>
                  </a:extLst>
                </a:gridCol>
              </a:tblGrid>
              <a:tr h="70918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Program Educational</a:t>
                      </a:r>
                      <a:r>
                        <a:rPr lang="en-US" sz="1500" b="0" baseline="0" dirty="0">
                          <a:solidFill>
                            <a:schemeClr val="accent4">
                              <a:lumMod val="50000"/>
                            </a:schemeClr>
                          </a:solidFill>
                          <a:latin typeface="Times New Roman"/>
                          <a:ea typeface="Times New Roman"/>
                        </a:rPr>
                        <a:t> Objectives</a:t>
                      </a:r>
                      <a:r>
                        <a:rPr lang="en-US" sz="1500" b="0" dirty="0">
                          <a:solidFill>
                            <a:schemeClr val="accent4">
                              <a:lumMod val="50000"/>
                            </a:schemeClr>
                          </a:solidFill>
                          <a:latin typeface="Times New Roman"/>
                          <a:ea typeface="Times New Roman"/>
                        </a:rPr>
                        <a:t> (PEOs)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 Description</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1195009">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ct val="100000"/>
                        </a:lnSpc>
                        <a:spcBef>
                          <a:spcPts val="0"/>
                        </a:spcBef>
                        <a:spcAft>
                          <a:spcPts val="0"/>
                        </a:spcAft>
                      </a:pPr>
                      <a:r>
                        <a:rPr lang="en-US" sz="1800" kern="1200" dirty="0">
                          <a:solidFill>
                            <a:schemeClr val="dk1"/>
                          </a:solidFill>
                          <a:effectLst/>
                          <a:latin typeface="+mn-lt"/>
                          <a:ea typeface="+mn-ea"/>
                          <a:cs typeface="+mn-cs"/>
                        </a:rPr>
                        <a:t>To have an excellent scientific and engineering breadth to comprehend, analyze, design and provide sustainable solutions for real-life problems using state-of-the-art technologies.  </a:t>
                      </a:r>
                      <a:endParaRPr lang="en-US" sz="2700" b="0" baseline="0" dirty="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896257">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800" kern="1200" dirty="0">
                          <a:solidFill>
                            <a:schemeClr val="dk1"/>
                          </a:solidFill>
                          <a:effectLst/>
                          <a:latin typeface="+mn-lt"/>
                          <a:ea typeface="+mn-ea"/>
                          <a:cs typeface="+mn-cs"/>
                        </a:rPr>
                        <a:t>To have a successful career in industries, to pursue higher studies or to support entrepreneurial endeavors and to face global challenges.  </a:t>
                      </a:r>
                      <a:endParaRPr lang="en-US" sz="1500" b="0" dirty="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1195009">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800" kern="1200" dirty="0">
                          <a:solidFill>
                            <a:schemeClr val="dk1"/>
                          </a:solidFill>
                          <a:effectLst/>
                          <a:latin typeface="+mn-lt"/>
                          <a:ea typeface="+mn-ea"/>
                          <a:cs typeface="+mn-cs"/>
                        </a:rPr>
                        <a:t>To have an effective communication skill, professional attitude, ethical values and a desire to learn specific knowledge in emerging trends, technologies for research, innovation and product development and contribution to society.  </a:t>
                      </a:r>
                      <a:endParaRPr lang="en-US" sz="15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896257">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fontAlgn="base"/>
                      <a:r>
                        <a:rPr lang="en-US" sz="1800" kern="1200" dirty="0">
                          <a:solidFill>
                            <a:schemeClr val="dk1"/>
                          </a:solidFill>
                          <a:effectLst/>
                          <a:latin typeface="+mn-lt"/>
                          <a:ea typeface="+mn-ea"/>
                          <a:cs typeface="+mn-cs"/>
                        </a:rPr>
                        <a:t>To have life-long learning for up-skilling and re-skilling for successful professional career as engineer, scientist, entrepreneur, and bureaucrat for betterment of society.</a:t>
                      </a:r>
                      <a:r>
                        <a:rPr lang="en-IN" sz="1800" kern="120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 </a:t>
                      </a:r>
                      <a:endParaRPr lang="en-IN" sz="1800" kern="1200" dirty="0">
                        <a:solidFill>
                          <a:schemeClr val="dk1"/>
                        </a:solidFill>
                        <a:effectLst/>
                        <a:latin typeface="+mn-lt"/>
                        <a:ea typeface="+mn-ea"/>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sp>
        <p:nvSpPr>
          <p:cNvPr id="8" name="Title 1">
            <a:extLst>
              <a:ext uri="{FF2B5EF4-FFF2-40B4-BE49-F238E27FC236}">
                <a16:creationId xmlns:a16="http://schemas.microsoft.com/office/drawing/2014/main" id="{191B37FE-25AC-C434-6A9A-B6A1E6E966F2}"/>
              </a:ext>
            </a:extLst>
          </p:cNvPr>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Program Educational Objectives (PEOs)</a:t>
            </a:r>
          </a:p>
        </p:txBody>
      </p:sp>
      <p:sp>
        <p:nvSpPr>
          <p:cNvPr id="11" name="Footer Placeholder 4">
            <a:extLst>
              <a:ext uri="{FF2B5EF4-FFF2-40B4-BE49-F238E27FC236}">
                <a16:creationId xmlns:a16="http://schemas.microsoft.com/office/drawing/2014/main" id="{BCD07C7E-F023-5359-9DFC-5583DFA3EC16}"/>
              </a:ext>
            </a:extLst>
          </p:cNvPr>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2403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B87C6E-1560-4DC3-A8C8-9CB99807DEEC}" type="datetime1">
              <a:rPr lang="en-US" smtClean="0"/>
              <a:t>1/5/2025</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dirty="0"/>
          </a:p>
        </p:txBody>
      </p:sp>
      <p:sp>
        <p:nvSpPr>
          <p:cNvPr id="7" name="Title 1"/>
          <p:cNvSpPr txBox="1">
            <a:spLocks/>
          </p:cNvSpPr>
          <p:nvPr/>
        </p:nvSpPr>
        <p:spPr>
          <a:xfrm>
            <a:off x="1371599" y="0"/>
            <a:ext cx="7774259" cy="860924"/>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100" dirty="0"/>
              <a:t>Pattern of Online External Exam Question Paper (100 marks)</a:t>
            </a:r>
          </a:p>
        </p:txBody>
      </p:sp>
      <p:pic>
        <p:nvPicPr>
          <p:cNvPr id="8" name="Picture 7">
            <a:extLst>
              <a:ext uri="{FF2B5EF4-FFF2-40B4-BE49-F238E27FC236}">
                <a16:creationId xmlns:a16="http://schemas.microsoft.com/office/drawing/2014/main" id="{0B77B11B-9C15-4679-A934-EBBF86AE34F6}"/>
              </a:ext>
            </a:extLst>
          </p:cNvPr>
          <p:cNvPicPr>
            <a:picLocks noChangeAspect="1"/>
          </p:cNvPicPr>
          <p:nvPr/>
        </p:nvPicPr>
        <p:blipFill>
          <a:blip r:embed="rId2"/>
          <a:stretch>
            <a:fillRect/>
          </a:stretch>
        </p:blipFill>
        <p:spPr>
          <a:xfrm>
            <a:off x="122176" y="860924"/>
            <a:ext cx="4190902" cy="2158264"/>
          </a:xfrm>
          <a:prstGeom prst="rect">
            <a:avLst/>
          </a:prstGeom>
        </p:spPr>
      </p:pic>
      <p:sp>
        <p:nvSpPr>
          <p:cNvPr id="10" name="Footer Placeholder 4">
            <a:extLst>
              <a:ext uri="{FF2B5EF4-FFF2-40B4-BE49-F238E27FC236}">
                <a16:creationId xmlns:a16="http://schemas.microsoft.com/office/drawing/2014/main" id="{FACD390D-08B5-8342-03A5-74F5E7BDF25E}"/>
              </a:ext>
            </a:extLst>
          </p:cNvPr>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pic>
        <p:nvPicPr>
          <p:cNvPr id="11" name="Picture 10">
            <a:extLst>
              <a:ext uri="{FF2B5EF4-FFF2-40B4-BE49-F238E27FC236}">
                <a16:creationId xmlns:a16="http://schemas.microsoft.com/office/drawing/2014/main" id="{6CEC671D-7ED5-DF11-E413-D2267CC14A29}"/>
              </a:ext>
            </a:extLst>
          </p:cNvPr>
          <p:cNvPicPr>
            <a:picLocks noChangeAspect="1"/>
          </p:cNvPicPr>
          <p:nvPr/>
        </p:nvPicPr>
        <p:blipFill>
          <a:blip r:embed="rId3"/>
          <a:stretch>
            <a:fillRect/>
          </a:stretch>
        </p:blipFill>
        <p:spPr>
          <a:xfrm>
            <a:off x="1" y="3019189"/>
            <a:ext cx="4371804" cy="2158264"/>
          </a:xfrm>
          <a:prstGeom prst="rect">
            <a:avLst/>
          </a:prstGeom>
        </p:spPr>
      </p:pic>
      <p:pic>
        <p:nvPicPr>
          <p:cNvPr id="12" name="Picture 11">
            <a:extLst>
              <a:ext uri="{FF2B5EF4-FFF2-40B4-BE49-F238E27FC236}">
                <a16:creationId xmlns:a16="http://schemas.microsoft.com/office/drawing/2014/main" id="{B4507A11-8A9A-D981-B4C8-C91E2C7A07C9}"/>
              </a:ext>
            </a:extLst>
          </p:cNvPr>
          <p:cNvPicPr>
            <a:picLocks noChangeAspect="1"/>
          </p:cNvPicPr>
          <p:nvPr/>
        </p:nvPicPr>
        <p:blipFill rotWithShape="1">
          <a:blip r:embed="rId4"/>
          <a:srcRect t="50000"/>
          <a:stretch/>
        </p:blipFill>
        <p:spPr>
          <a:xfrm>
            <a:off x="4448224" y="968874"/>
            <a:ext cx="4697801" cy="1091486"/>
          </a:xfrm>
          <a:prstGeom prst="rect">
            <a:avLst/>
          </a:prstGeom>
        </p:spPr>
      </p:pic>
      <p:pic>
        <p:nvPicPr>
          <p:cNvPr id="13" name="Picture 12">
            <a:extLst>
              <a:ext uri="{FF2B5EF4-FFF2-40B4-BE49-F238E27FC236}">
                <a16:creationId xmlns:a16="http://schemas.microsoft.com/office/drawing/2014/main" id="{75580296-5C20-52D3-4B36-A010223A3D67}"/>
              </a:ext>
            </a:extLst>
          </p:cNvPr>
          <p:cNvPicPr>
            <a:picLocks noChangeAspect="1"/>
          </p:cNvPicPr>
          <p:nvPr/>
        </p:nvPicPr>
        <p:blipFill rotWithShape="1">
          <a:blip r:embed="rId4"/>
          <a:srcRect b="50000"/>
          <a:stretch/>
        </p:blipFill>
        <p:spPr>
          <a:xfrm>
            <a:off x="-82842" y="5211385"/>
            <a:ext cx="4463352" cy="1037015"/>
          </a:xfrm>
          <a:prstGeom prst="rect">
            <a:avLst/>
          </a:prstGeom>
        </p:spPr>
      </p:pic>
      <p:pic>
        <p:nvPicPr>
          <p:cNvPr id="14" name="Picture 13">
            <a:extLst>
              <a:ext uri="{FF2B5EF4-FFF2-40B4-BE49-F238E27FC236}">
                <a16:creationId xmlns:a16="http://schemas.microsoft.com/office/drawing/2014/main" id="{247B9C41-4902-317B-24EA-8B74184A9A44}"/>
              </a:ext>
            </a:extLst>
          </p:cNvPr>
          <p:cNvPicPr>
            <a:picLocks noChangeAspect="1"/>
          </p:cNvPicPr>
          <p:nvPr/>
        </p:nvPicPr>
        <p:blipFill>
          <a:blip r:embed="rId5"/>
          <a:stretch>
            <a:fillRect/>
          </a:stretch>
        </p:blipFill>
        <p:spPr>
          <a:xfrm>
            <a:off x="4461830" y="2060359"/>
            <a:ext cx="4682169" cy="2203607"/>
          </a:xfrm>
          <a:prstGeom prst="rect">
            <a:avLst/>
          </a:prstGeom>
        </p:spPr>
      </p:pic>
      <p:pic>
        <p:nvPicPr>
          <p:cNvPr id="15" name="Picture 14">
            <a:extLst>
              <a:ext uri="{FF2B5EF4-FFF2-40B4-BE49-F238E27FC236}">
                <a16:creationId xmlns:a16="http://schemas.microsoft.com/office/drawing/2014/main" id="{ED79BE57-5654-90FC-BBED-D23ED86228F8}"/>
              </a:ext>
            </a:extLst>
          </p:cNvPr>
          <p:cNvPicPr>
            <a:picLocks noChangeAspect="1"/>
          </p:cNvPicPr>
          <p:nvPr/>
        </p:nvPicPr>
        <p:blipFill>
          <a:blip r:embed="rId6"/>
          <a:stretch>
            <a:fillRect/>
          </a:stretch>
        </p:blipFill>
        <p:spPr>
          <a:xfrm>
            <a:off x="4459804" y="4279699"/>
            <a:ext cx="4682169" cy="2280035"/>
          </a:xfrm>
          <a:prstGeom prst="rect">
            <a:avLst/>
          </a:prstGeom>
        </p:spPr>
      </p:pic>
      <p:pic>
        <p:nvPicPr>
          <p:cNvPr id="16" name="Picture 1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043179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5406CC9-CD8B-4356-93F3-5B57F523BF4D}"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Prerequisite and Recap</a:t>
            </a:r>
          </a:p>
        </p:txBody>
      </p:sp>
      <p:sp>
        <p:nvSpPr>
          <p:cNvPr id="2" name="Rectangle 1"/>
          <p:cNvSpPr/>
          <p:nvPr/>
        </p:nvSpPr>
        <p:spPr>
          <a:xfrm>
            <a:off x="683568" y="1772816"/>
            <a:ext cx="7344816" cy="400110"/>
          </a:xfrm>
          <a:prstGeom prst="rect">
            <a:avLst/>
          </a:prstGeom>
        </p:spPr>
        <p:txBody>
          <a:bodyPr wrap="square">
            <a:spAutoFit/>
          </a:bodyPr>
          <a:lstStyle/>
          <a:p>
            <a:r>
              <a:rPr lang="en-IN" sz="2000" b="1" dirty="0">
                <a:latin typeface="Times New Roman" panose="02020603050405020304" pitchFamily="18" charset="0"/>
                <a:ea typeface="Times New Roman" panose="02020603050405020304" pitchFamily="18" charset="0"/>
              </a:rPr>
              <a:t>Pre-requisites: </a:t>
            </a:r>
            <a:r>
              <a:rPr lang="en-IN" dirty="0">
                <a:solidFill>
                  <a:srgbClr val="000000"/>
                </a:solidFill>
                <a:latin typeface="Times New Roman" panose="02020603050405020304" pitchFamily="18" charset="0"/>
                <a:ea typeface="Times New Roman" panose="02020603050405020304" pitchFamily="18" charset="0"/>
              </a:rPr>
              <a:t>S</a:t>
            </a:r>
            <a:r>
              <a:rPr lang="en-IN" dirty="0">
                <a:solidFill>
                  <a:srgbClr val="000000"/>
                </a:solidFill>
                <a:latin typeface="Times New Roman" panose="02020603050405020304" pitchFamily="18" charset="0"/>
                <a:ea typeface="Calibri" panose="020F0502020204030204" pitchFamily="34" charset="0"/>
              </a:rPr>
              <a:t>tudent must complete Design Thinking-I </a:t>
            </a:r>
            <a:r>
              <a:rPr lang="en-IN" dirty="0">
                <a:solidFill>
                  <a:srgbClr val="000000"/>
                </a:solidFill>
                <a:latin typeface="Times New Roman" panose="02020603050405020304" pitchFamily="18" charset="0"/>
                <a:ea typeface="Times New Roman" panose="02020603050405020304" pitchFamily="18" charset="0"/>
              </a:rPr>
              <a:t>course</a:t>
            </a:r>
            <a:endParaRPr lang="en-US" dirty="0"/>
          </a:p>
        </p:txBody>
      </p:sp>
      <p:sp>
        <p:nvSpPr>
          <p:cNvPr id="3" name="AutoShape 2" descr="https://powerpoint.officeapps.live.com/pods/GetClipboardImage.ashx?Id=1ca9005f-336a-4be7-8320-71d361942a9b&amp;DC=PSG3&amp;pkey=0949c676-b3ba-440f-aebf-012ebc5e10e3&amp;wdwaccluster=PSG3"/>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09253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04F928F-207D-46F8-A7D3-8AD9FCCD970C}"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b="1" dirty="0"/>
              <a:t>Brief Introduction about the subject with videos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2" name="Rectangle 1"/>
          <p:cNvSpPr/>
          <p:nvPr/>
        </p:nvSpPr>
        <p:spPr>
          <a:xfrm>
            <a:off x="755576" y="1196752"/>
            <a:ext cx="7704856" cy="4524315"/>
          </a:xfrm>
          <a:prstGeom prst="rect">
            <a:avLst/>
          </a:prstGeom>
        </p:spPr>
        <p:txBody>
          <a:bodyPr wrap="square">
            <a:spAutoFit/>
          </a:bodyPr>
          <a:lstStyle/>
          <a:p>
            <a:r>
              <a:rPr lang="en-US" dirty="0"/>
              <a:t>Design Thinking is not an exclusive property of designers — all great innovators in literature, art, music, science, engineering, and business have practiced it. So, why call it Design Thinking? What’s special about Design Thinking is that designers’ work processes can help us systematically extract, teach, learn and apply these human-centered techniques to solve problems in a creative and innovative way — in our designs, in our businesses, in our countries, in our lives.​</a:t>
            </a:r>
          </a:p>
          <a:p>
            <a:endParaRPr lang="en-US" dirty="0"/>
          </a:p>
          <a:p>
            <a:r>
              <a:rPr lang="en-US" u="sng" dirty="0">
                <a:hlinkClick r:id="rId2"/>
              </a:rPr>
              <a:t>https://careerfoundry.com/en/blog/ux-design/what-is-design-thinking-everything-you-need-to-know-to-get-started/</a:t>
            </a:r>
            <a:r>
              <a:rPr lang="en-US" dirty="0"/>
              <a:t> </a:t>
            </a:r>
          </a:p>
          <a:p>
            <a:endParaRPr lang="en-US" dirty="0"/>
          </a:p>
          <a:p>
            <a:r>
              <a:rPr lang="en-US" u="sng" dirty="0">
                <a:hlinkClick r:id="rId3"/>
              </a:rPr>
              <a:t>https://www.youtube.com/watch?v=-ySx-S5FcCI</a:t>
            </a:r>
            <a:r>
              <a:rPr lang="en-US" dirty="0"/>
              <a:t> ​</a:t>
            </a:r>
          </a:p>
          <a:p>
            <a:endParaRPr lang="en-US" dirty="0"/>
          </a:p>
          <a:p>
            <a:endParaRPr lang="en-US" dirty="0"/>
          </a:p>
          <a:p>
            <a:endParaRPr lang="en-US" dirty="0"/>
          </a:p>
          <a:p>
            <a:endParaRPr lang="en-US" dirty="0"/>
          </a:p>
        </p:txBody>
      </p:sp>
      <p:sp>
        <p:nvSpPr>
          <p:cNvPr id="3" name="AutoShape 2" descr="https://powerpoint.officeapps.live.com/pods/GetClipboardImage.ashx?Id=1ca9005f-336a-4be7-8320-71d361942a9b&amp;DC=PSG3&amp;pkey=0949c676-b3ba-440f-aebf-012ebc5e10e3&amp;wdwaccluster=PSG3"/>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96876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16A28E-582F-42C3-BA76-7CD40E58CAEF}" type="datetime1">
              <a:rPr lang="en-US" smtClean="0"/>
              <a:t>1/5/2025</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dirty="0"/>
          </a:p>
        </p:txBody>
      </p:sp>
      <p:graphicFrame>
        <p:nvGraphicFramePr>
          <p:cNvPr id="9" name="Table 8"/>
          <p:cNvGraphicFramePr>
            <a:graphicFrameLocks noGrp="1"/>
          </p:cNvGraphicFramePr>
          <p:nvPr/>
        </p:nvGraphicFramePr>
        <p:xfrm>
          <a:off x="742950" y="1771650"/>
          <a:ext cx="8115300" cy="3314210"/>
        </p:xfrm>
        <a:graphic>
          <a:graphicData uri="http://schemas.openxmlformats.org/drawingml/2006/table">
            <a:tbl>
              <a:tblPr firstRow="1" bandRow="1">
                <a:tableStyleId>{5C22544A-7EE6-4342-B048-85BDC9FD1C3A}</a:tableStyleId>
              </a:tblPr>
              <a:tblGrid>
                <a:gridCol w="2090305">
                  <a:extLst>
                    <a:ext uri="{9D8B030D-6E8A-4147-A177-3AD203B41FA5}">
                      <a16:colId xmlns:a16="http://schemas.microsoft.com/office/drawing/2014/main" val="20001"/>
                    </a:ext>
                  </a:extLst>
                </a:gridCol>
                <a:gridCol w="6024995">
                  <a:extLst>
                    <a:ext uri="{9D8B030D-6E8A-4147-A177-3AD203B41FA5}">
                      <a16:colId xmlns:a16="http://schemas.microsoft.com/office/drawing/2014/main" val="20002"/>
                    </a:ext>
                  </a:extLst>
                </a:gridCol>
              </a:tblGrid>
              <a:tr h="651182">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Program Educational</a:t>
                      </a:r>
                      <a:r>
                        <a:rPr lang="en-US" sz="1500" b="0" baseline="0" dirty="0">
                          <a:solidFill>
                            <a:schemeClr val="accent4">
                              <a:lumMod val="50000"/>
                            </a:schemeClr>
                          </a:solidFill>
                          <a:latin typeface="Times New Roman"/>
                          <a:ea typeface="Times New Roman"/>
                        </a:rPr>
                        <a:t> Objectives</a:t>
                      </a:r>
                      <a:r>
                        <a:rPr lang="en-US" sz="1500" b="0" dirty="0">
                          <a:solidFill>
                            <a:schemeClr val="accent4">
                              <a:lumMod val="50000"/>
                            </a:schemeClr>
                          </a:solidFill>
                          <a:latin typeface="Times New Roman"/>
                          <a:ea typeface="Times New Roman"/>
                        </a:rPr>
                        <a:t> (PEOs)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 Description</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648767">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an excellent scientific and engineering breadth so as to comprehend, analyze, design and provide sustainable solutions for real-life problems using state-of-the-art technologies.</a:t>
                      </a:r>
                      <a:endParaRPr lang="en-US" sz="2700" b="0" baseline="0" dirty="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663512">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a successful career in industries, to pursue higher studies or to support entrepreneurial endeavors and to face the global challenges.</a:t>
                      </a:r>
                      <a:endParaRPr lang="en-US" sz="1500" b="0" dirty="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61722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an effective communication skills, professional attitude, ethical values and a desire to learn specific knowledge in emerging trends, technologies for research, innovation and product    development and contribution to society.</a:t>
                      </a:r>
                      <a:endParaRPr lang="en-US" sz="15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710669">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just">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life-long learning for up-skilling and re-skilling for successful professional career as engineer, scientist, entrepreneur and bureaucrat for betterment of society</a:t>
                      </a:r>
                      <a:r>
                        <a:rPr lang="en-US" sz="1400" b="0" i="0" kern="1200" dirty="0">
                          <a:solidFill>
                            <a:schemeClr val="dk1"/>
                          </a:solidFill>
                          <a:effectLst/>
                          <a:latin typeface="+mn-lt"/>
                          <a:ea typeface="+mn-ea"/>
                          <a:cs typeface="+mn-cs"/>
                        </a:rPr>
                        <a:t>.</a:t>
                      </a:r>
                      <a:endParaRPr lang="en-US" sz="15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sp>
        <p:nvSpPr>
          <p:cNvPr id="8" name="Title 1">
            <a:extLst>
              <a:ext uri="{FF2B5EF4-FFF2-40B4-BE49-F238E27FC236}">
                <a16:creationId xmlns:a16="http://schemas.microsoft.com/office/drawing/2014/main" id="{191B37FE-25AC-C434-6A9A-B6A1E6E966F2}"/>
              </a:ext>
            </a:extLst>
          </p:cNvPr>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Program Educational Objectives (PEOs)</a:t>
            </a:r>
          </a:p>
        </p:txBody>
      </p:sp>
      <p:sp>
        <p:nvSpPr>
          <p:cNvPr id="11" name="Footer Placeholder 4">
            <a:extLst>
              <a:ext uri="{FF2B5EF4-FFF2-40B4-BE49-F238E27FC236}">
                <a16:creationId xmlns:a16="http://schemas.microsoft.com/office/drawing/2014/main" id="{BCD07C7E-F023-5359-9DFC-5583DFA3EC16}"/>
              </a:ext>
            </a:extLst>
          </p:cNvPr>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149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IN" sz="1800" b="1" dirty="0"/>
              <a:t>Pre-requisites: </a:t>
            </a:r>
            <a:r>
              <a:rPr lang="en-IN" sz="1800" dirty="0"/>
              <a:t>Student must complete Design Thinking-I course </a:t>
            </a:r>
          </a:p>
          <a:p>
            <a:pPr marL="0" indent="0">
              <a:buNone/>
            </a:pPr>
            <a:r>
              <a:rPr lang="en-IN" sz="1800" b="1" dirty="0"/>
              <a:t>Recap:</a:t>
            </a:r>
            <a:endParaRPr lang="en-US" sz="1800" dirty="0"/>
          </a:p>
          <a:p>
            <a:r>
              <a:rPr lang="en-US" sz="1800" dirty="0"/>
              <a:t>Million Dollar Idea</a:t>
            </a:r>
          </a:p>
          <a:p>
            <a:r>
              <a:rPr lang="en-US" sz="1800" dirty="0"/>
              <a:t>Empathy maps</a:t>
            </a:r>
          </a:p>
          <a:p>
            <a:r>
              <a:rPr lang="en-US" sz="1800" dirty="0"/>
              <a:t>Mind-Map</a:t>
            </a:r>
          </a:p>
          <a:p>
            <a:r>
              <a:rPr lang="en-IN" sz="1800" dirty="0"/>
              <a:t>CATWOE Analysis </a:t>
            </a:r>
            <a:endParaRPr lang="en-US" sz="1800" dirty="0"/>
          </a:p>
        </p:txBody>
      </p:sp>
      <p:sp>
        <p:nvSpPr>
          <p:cNvPr id="4" name="Date Placeholder 3"/>
          <p:cNvSpPr>
            <a:spLocks noGrp="1"/>
          </p:cNvSpPr>
          <p:nvPr>
            <p:ph type="dt" sz="half" idx="10"/>
          </p:nvPr>
        </p:nvSpPr>
        <p:spPr/>
        <p:txBody>
          <a:bodyPr/>
          <a:lstStyle/>
          <a:p>
            <a:fld id="{FA23240B-D4C0-44C4-8B22-F15D65E65F3D}"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Prerequisite and Recap</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818" y="1166018"/>
            <a:ext cx="8229600" cy="4525963"/>
          </a:xfrm>
        </p:spPr>
        <p:txBody>
          <a:bodyPr>
            <a:normAutofit/>
          </a:bodyPr>
          <a:lstStyle/>
          <a:p>
            <a:pPr algn="just"/>
            <a:endParaRPr lang="en-US" sz="2200" dirty="0"/>
          </a:p>
          <a:p>
            <a:pPr marL="514350" indent="-514350"/>
            <a:endParaRPr lang="en-US" sz="2200" dirty="0"/>
          </a:p>
        </p:txBody>
      </p:sp>
      <p:sp>
        <p:nvSpPr>
          <p:cNvPr id="4" name="Date Placeholder 3"/>
          <p:cNvSpPr>
            <a:spLocks noGrp="1"/>
          </p:cNvSpPr>
          <p:nvPr>
            <p:ph type="dt" sz="half" idx="10"/>
          </p:nvPr>
        </p:nvSpPr>
        <p:spPr/>
        <p:txBody>
          <a:bodyPr/>
          <a:lstStyle/>
          <a:p>
            <a:fld id="{E78C52D2-EDFF-470C-9C12-51D5C11F5165}" type="datetime1">
              <a:rPr lang="en-US" smtClean="0"/>
              <a:t>1/5/2025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b="1" dirty="0">
                <a:latin typeface="Times New Roman" panose="02020603050405020304" pitchFamily="18" charset="0"/>
                <a:cs typeface="Times New Roman" panose="02020603050405020304" pitchFamily="18" charset="0"/>
              </a:rPr>
              <a:t>Unit Objective</a:t>
            </a:r>
          </a:p>
        </p:txBody>
      </p:sp>
      <p:sp>
        <p:nvSpPr>
          <p:cNvPr id="2" name="Rectangle 1"/>
          <p:cNvSpPr/>
          <p:nvPr/>
        </p:nvSpPr>
        <p:spPr>
          <a:xfrm>
            <a:off x="1219200" y="1297382"/>
            <a:ext cx="7492218" cy="369332"/>
          </a:xfrm>
          <a:prstGeom prst="rect">
            <a:avLst/>
          </a:prstGeom>
        </p:spPr>
        <p:txBody>
          <a:bodyPr wrap="square">
            <a:spAutoFit/>
          </a:bodyPr>
          <a:lstStyle/>
          <a:p>
            <a:pPr algn="just"/>
            <a:r>
              <a:rPr lang="en-US" dirty="0"/>
              <a:t>.  </a:t>
            </a:r>
          </a:p>
        </p:txBody>
      </p:sp>
      <p:sp>
        <p:nvSpPr>
          <p:cNvPr id="8" name="TextBox 7"/>
          <p:cNvSpPr txBox="1"/>
          <p:nvPr/>
        </p:nvSpPr>
        <p:spPr>
          <a:xfrm>
            <a:off x="611560" y="2132856"/>
            <a:ext cx="7920880" cy="646331"/>
          </a:xfrm>
          <a:prstGeom prst="rect">
            <a:avLst/>
          </a:prstGeom>
          <a:noFill/>
        </p:spPr>
        <p:txBody>
          <a:bodyPr wrap="square" rtlCol="0">
            <a:spAutoFit/>
          </a:bodyPr>
          <a:lstStyle/>
          <a:p>
            <a:r>
              <a:rPr lang="en-US" dirty="0"/>
              <a:t>To get detailed insights of design thinking approaches, tools related to it and balancing the priorities. </a:t>
            </a:r>
          </a:p>
        </p:txBody>
      </p:sp>
      <p:sp>
        <p:nvSpPr>
          <p:cNvPr id="10" name="Footer Placeholder 4">
            <a:extLst>
              <a:ext uri="{FF2B5EF4-FFF2-40B4-BE49-F238E27FC236}">
                <a16:creationId xmlns:a16="http://schemas.microsoft.com/office/drawing/2014/main" id="{DC2E8111-2A1D-4317-2134-0671C53DB709}"/>
              </a:ext>
            </a:extLst>
          </p:cNvPr>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94441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818" y="1166018"/>
            <a:ext cx="8229600" cy="4525963"/>
          </a:xfrm>
        </p:spPr>
        <p:txBody>
          <a:bodyPr>
            <a:normAutofit/>
          </a:bodyPr>
          <a:lstStyle/>
          <a:p>
            <a:pPr algn="just">
              <a:lnSpc>
                <a:spcPct val="107000"/>
              </a:lnSpc>
              <a:spcAft>
                <a:spcPts val="800"/>
              </a:spcAft>
            </a:pPr>
            <a:endParaRPr lang="en-US" sz="22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E521F766-0992-47A8-9195-CEF347AB4CD1}" type="datetime1">
              <a:rPr lang="en-US" smtClean="0"/>
              <a:t>1/5/2025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600" b="1" dirty="0">
                <a:latin typeface="Times New Roman" panose="02020603050405020304" pitchFamily="18" charset="0"/>
                <a:cs typeface="Times New Roman" panose="02020603050405020304" pitchFamily="18" charset="0"/>
              </a:rPr>
              <a:t>Topic Objective</a:t>
            </a:r>
          </a:p>
        </p:txBody>
      </p:sp>
      <p:graphicFrame>
        <p:nvGraphicFramePr>
          <p:cNvPr id="2" name="Table 1"/>
          <p:cNvGraphicFramePr>
            <a:graphicFrameLocks noGrp="1"/>
          </p:cNvGraphicFramePr>
          <p:nvPr>
            <p:extLst>
              <p:ext uri="{D42A27DB-BD31-4B8C-83A1-F6EECF244321}">
                <p14:modId xmlns:p14="http://schemas.microsoft.com/office/powerpoint/2010/main" val="622886288"/>
              </p:ext>
            </p:extLst>
          </p:nvPr>
        </p:nvGraphicFramePr>
        <p:xfrm>
          <a:off x="323528" y="836712"/>
          <a:ext cx="8496944" cy="5792688"/>
        </p:xfrm>
        <a:graphic>
          <a:graphicData uri="http://schemas.openxmlformats.org/drawingml/2006/table">
            <a:tbl>
              <a:tblPr firstRow="1" bandRow="1">
                <a:tableStyleId>{5940675A-B579-460E-94D1-54222C63F5DA}</a:tableStyleId>
              </a:tblPr>
              <a:tblGrid>
                <a:gridCol w="5620072">
                  <a:extLst>
                    <a:ext uri="{9D8B030D-6E8A-4147-A177-3AD203B41FA5}">
                      <a16:colId xmlns:a16="http://schemas.microsoft.com/office/drawing/2014/main" val="20000"/>
                    </a:ext>
                  </a:extLst>
                </a:gridCol>
                <a:gridCol w="2876872">
                  <a:extLst>
                    <a:ext uri="{9D8B030D-6E8A-4147-A177-3AD203B41FA5}">
                      <a16:colId xmlns:a16="http://schemas.microsoft.com/office/drawing/2014/main" val="20001"/>
                    </a:ext>
                  </a:extLst>
                </a:gridCol>
              </a:tblGrid>
              <a:tr h="1769988">
                <a:tc>
                  <a:txBody>
                    <a:bodyPr/>
                    <a:lstStyle/>
                    <a:p>
                      <a:r>
                        <a:rPr lang="en-IN" sz="1800" kern="1200" dirty="0">
                          <a:solidFill>
                            <a:schemeClr val="tx1"/>
                          </a:solidFill>
                          <a:effectLst/>
                          <a:latin typeface="+mn-lt"/>
                          <a:ea typeface="+mn-ea"/>
                          <a:cs typeface="+mn-cs"/>
                        </a:rPr>
                        <a:t>Design thinking &amp; Innovation, Design Thinking Mindset and Principles, recap of 5-Step Process of Design Thinking, Design Approaches, additional in-depth examples of each design approaches. Simon Sinek’s – Start with Why, The Golden Circle, Asking the “Why” behind each example (an in-class activity of asking 5-WHYS), </a:t>
                      </a:r>
                      <a:endParaRPr lang="en-IN" dirty="0"/>
                    </a:p>
                  </a:txBody>
                  <a:tcPr/>
                </a:tc>
                <a:tc>
                  <a:txBody>
                    <a:bodyPr/>
                    <a:lstStyle/>
                    <a:p>
                      <a:r>
                        <a:rPr lang="en-US" dirty="0"/>
                        <a:t>To</a:t>
                      </a:r>
                      <a:r>
                        <a:rPr lang="en-US" baseline="0" dirty="0"/>
                        <a:t> learn different types of design approaches </a:t>
                      </a:r>
                      <a:endParaRPr lang="en-US" dirty="0"/>
                    </a:p>
                  </a:txBody>
                  <a:tcPr/>
                </a:tc>
                <a:extLst>
                  <a:ext uri="{0D108BD9-81ED-4DB2-BD59-A6C34878D82A}">
                    <a16:rowId xmlns:a16="http://schemas.microsoft.com/office/drawing/2014/main" val="10000"/>
                  </a:ext>
                </a:extLst>
              </a:tr>
              <a:tr h="1287264">
                <a:tc>
                  <a:txBody>
                    <a:bodyPr/>
                    <a:lstStyle/>
                    <a:p>
                      <a:r>
                        <a:rPr lang="en-IN" sz="1800" kern="1200" dirty="0">
                          <a:solidFill>
                            <a:schemeClr val="tx1"/>
                          </a:solidFill>
                          <a:effectLst/>
                          <a:latin typeface="+mn-lt"/>
                          <a:ea typeface="+mn-ea"/>
                          <a:cs typeface="+mn-cs"/>
                        </a:rPr>
                        <a:t>The Higher Purpose, in-class activity for LDO &amp; sharing insights, Visualization and it’s importance in design thinking, reflections on wheel of life (in-class activity for visualization &amp; Wheel of Life) </a:t>
                      </a:r>
                      <a:endParaRPr lang="en-IN" dirty="0"/>
                    </a:p>
                  </a:txBody>
                  <a:tcPr/>
                </a:tc>
                <a:tc>
                  <a:txBody>
                    <a:bodyPr/>
                    <a:lstStyle/>
                    <a:p>
                      <a:r>
                        <a:rPr lang="en-US" dirty="0"/>
                        <a:t>To learn different</a:t>
                      </a:r>
                      <a:r>
                        <a:rPr lang="en-US" baseline="0" dirty="0"/>
                        <a:t> types of tools</a:t>
                      </a:r>
                      <a:endParaRPr lang="en-US" dirty="0"/>
                    </a:p>
                  </a:txBody>
                  <a:tcPr/>
                </a:tc>
                <a:extLst>
                  <a:ext uri="{0D108BD9-81ED-4DB2-BD59-A6C34878D82A}">
                    <a16:rowId xmlns:a16="http://schemas.microsoft.com/office/drawing/2014/main" val="10001"/>
                  </a:ext>
                </a:extLst>
              </a:tr>
              <a:tr h="2735436">
                <a:tc>
                  <a:txBody>
                    <a:bodyPr/>
                    <a:lstStyle/>
                    <a:p>
                      <a:r>
                        <a:rPr lang="en-IN" sz="1800" kern="1200" dirty="0">
                          <a:solidFill>
                            <a:schemeClr val="tx1"/>
                          </a:solidFill>
                          <a:effectLst/>
                          <a:latin typeface="+mn-lt"/>
                          <a:ea typeface="+mn-ea"/>
                          <a:cs typeface="+mn-cs"/>
                        </a:rPr>
                        <a:t>Linking it with Balancing Priorities (in class activity), DBS Singapore and Bank of Americas’ Keep the Change Campaign. Litter of Light &amp; Arvind Eye Care Examples, understanding practical application of design thinking tools and concepts, case study on McDonald’s Milkshake / Amazon India’s Rural Ecommerce &amp; Gillette, working on 1- hour Design problem, Applying RCA and Brainstorm on innovative solutions. Main project allocation and expectations from the project </a:t>
                      </a:r>
                      <a:endParaRPr lang="en-IN" dirty="0"/>
                    </a:p>
                  </a:txBody>
                  <a:tcPr/>
                </a:tc>
                <a:tc>
                  <a:txBody>
                    <a:bodyPr/>
                    <a:lstStyle/>
                    <a:p>
                      <a:r>
                        <a:rPr lang="en-US" dirty="0"/>
                        <a:t>To understand decision making tools </a:t>
                      </a:r>
                    </a:p>
                  </a:txBody>
                  <a:tcPr/>
                </a:tc>
                <a:extLst>
                  <a:ext uri="{0D108BD9-81ED-4DB2-BD59-A6C34878D82A}">
                    <a16:rowId xmlns:a16="http://schemas.microsoft.com/office/drawing/2014/main" val="10002"/>
                  </a:ext>
                </a:extLst>
              </a:tr>
            </a:tbl>
          </a:graphicData>
        </a:graphic>
      </p:graphicFrame>
      <p:sp>
        <p:nvSpPr>
          <p:cNvPr id="10" name="Footer Placeholder 4">
            <a:extLst>
              <a:ext uri="{FF2B5EF4-FFF2-40B4-BE49-F238E27FC236}">
                <a16:creationId xmlns:a16="http://schemas.microsoft.com/office/drawing/2014/main" id="{310BFAF2-CF7B-68B2-EB11-F5299407E884}"/>
              </a:ext>
            </a:extLst>
          </p:cNvPr>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85329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127C8B4-A9AB-438F-B2B2-A77A9E7B3679}" type="datetime1">
              <a:rPr lang="en-US" smtClean="0"/>
              <a:t>1/5/2025</a:t>
            </a:fld>
            <a:endParaRPr lang="en-US"/>
          </a:p>
        </p:txBody>
      </p:sp>
      <p:sp>
        <p:nvSpPr>
          <p:cNvPr id="5" name="Footer Placeholder 4"/>
          <p:cNvSpPr>
            <a:spLocks noGrp="1"/>
          </p:cNvSpPr>
          <p:nvPr>
            <p:ph type="ftr" sz="quarter" idx="11"/>
          </p:nvPr>
        </p:nvSpPr>
        <p:spPr>
          <a:xfrm>
            <a:off x="2895600" y="6356350"/>
            <a:ext cx="4419600" cy="365125"/>
          </a:xfrm>
        </p:spPr>
        <p:txBody>
          <a:bodyPr/>
          <a:lstStyle/>
          <a:p>
            <a:pPr>
              <a:defRPr/>
            </a:pPr>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dirty="0"/>
          </a:p>
        </p:txBody>
      </p:sp>
      <p:sp>
        <p:nvSpPr>
          <p:cNvPr id="9" name="Title 1"/>
          <p:cNvSpPr txBox="1">
            <a:spLocks/>
          </p:cNvSpPr>
          <p:nvPr/>
        </p:nvSpPr>
        <p:spPr>
          <a:xfrm>
            <a:off x="1600200" y="1"/>
            <a:ext cx="75438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chemeClr val="tx1"/>
                </a:solidFill>
                <a:latin typeface="Times New Roman" panose="02020603050405020304" pitchFamily="18" charset="0"/>
                <a:cs typeface="Times New Roman" panose="02020603050405020304" pitchFamily="18" charset="0"/>
              </a:rPr>
              <a:t>Evaluation Scheme</a:t>
            </a:r>
          </a:p>
        </p:txBody>
      </p:sp>
      <p:pic>
        <p:nvPicPr>
          <p:cNvPr id="2" name="Picture 1" descr="Screen Clipping"/>
          <p:cNvPicPr>
            <a:picLocks noChangeAspect="1"/>
          </p:cNvPicPr>
          <p:nvPr/>
        </p:nvPicPr>
        <p:blipFill rotWithShape="1">
          <a:blip r:embed="rId2">
            <a:extLst>
              <a:ext uri="{28A0092B-C50C-407E-A947-70E740481C1C}">
                <a14:useLocalDpi xmlns:a14="http://schemas.microsoft.com/office/drawing/2010/main" val="0"/>
              </a:ext>
            </a:extLst>
          </a:blip>
          <a:srcRect t="10510"/>
          <a:stretch/>
        </p:blipFill>
        <p:spPr>
          <a:xfrm>
            <a:off x="1143000" y="1556791"/>
            <a:ext cx="7285351" cy="4684251"/>
          </a:xfrm>
          <a:prstGeom prst="rect">
            <a:avLst/>
          </a:prstGeom>
        </p:spPr>
      </p:pic>
      <p:cxnSp>
        <p:nvCxnSpPr>
          <p:cNvPr id="10" name="Straight Arrow Connector 9"/>
          <p:cNvCxnSpPr/>
          <p:nvPr/>
        </p:nvCxnSpPr>
        <p:spPr>
          <a:xfrm>
            <a:off x="663526" y="2924944"/>
            <a:ext cx="663526" cy="0"/>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792853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CCF0330-725C-4587-9469-CF96CC316D9D}"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Recap: Million Dollar Idea Tool (CO1)</a:t>
            </a:r>
          </a:p>
        </p:txBody>
      </p:sp>
      <p:pic>
        <p:nvPicPr>
          <p:cNvPr id="8" name="Content Placeholder 4">
            <a:extLst>
              <a:ext uri="{FF2B5EF4-FFF2-40B4-BE49-F238E27FC236}">
                <a16:creationId xmlns:a16="http://schemas.microsoft.com/office/drawing/2014/main" id="{D939F659-E221-8F67-9186-7739B9996D42}"/>
              </a:ext>
            </a:extLst>
          </p:cNvPr>
          <p:cNvPicPr>
            <a:picLocks noGrp="1" noChangeAspect="1"/>
          </p:cNvPicPr>
          <p:nvPr>
            <p:ph idx="1"/>
          </p:nvPr>
        </p:nvPicPr>
        <p:blipFill>
          <a:blip r:embed="rId2">
            <a:lum bright="-20000" contrast="40000"/>
          </a:blip>
          <a:stretch>
            <a:fillRect/>
          </a:stretch>
        </p:blipFill>
        <p:spPr>
          <a:xfrm>
            <a:off x="533400" y="1605044"/>
            <a:ext cx="8229600" cy="3601874"/>
          </a:xfr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20530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85000" lnSpcReduction="20000"/>
          </a:bodyPr>
          <a:lstStyle/>
          <a:p>
            <a:pPr marL="16933" marR="6773" algn="just">
              <a:spcBef>
                <a:spcPts val="133"/>
              </a:spcBef>
            </a:pPr>
            <a:r>
              <a:rPr lang="en-IN" dirty="0">
                <a:latin typeface="Times New Roman" pitchFamily="18" charset="0"/>
                <a:cs typeface="Times New Roman" pitchFamily="18" charset="0"/>
              </a:rPr>
              <a:t>A </a:t>
            </a:r>
            <a:r>
              <a:rPr lang="en-IN" spc="-7" dirty="0">
                <a:latin typeface="Times New Roman" pitchFamily="18" charset="0"/>
                <a:cs typeface="Times New Roman" pitchFamily="18" charset="0"/>
              </a:rPr>
              <a:t>simple,</a:t>
            </a:r>
            <a:r>
              <a:rPr lang="en-IN" spc="13" dirty="0">
                <a:latin typeface="Times New Roman" pitchFamily="18" charset="0"/>
                <a:cs typeface="Times New Roman" pitchFamily="18" charset="0"/>
              </a:rPr>
              <a:t> </a:t>
            </a:r>
            <a:r>
              <a:rPr lang="en-IN" spc="-13" dirty="0">
                <a:latin typeface="Times New Roman" pitchFamily="18" charset="0"/>
                <a:cs typeface="Times New Roman" pitchFamily="18" charset="0"/>
              </a:rPr>
              <a:t>easy-to-digest</a:t>
            </a:r>
            <a:r>
              <a:rPr lang="en-IN" spc="-20" dirty="0">
                <a:latin typeface="Times New Roman" pitchFamily="18" charset="0"/>
                <a:cs typeface="Times New Roman" pitchFamily="18" charset="0"/>
              </a:rPr>
              <a:t> </a:t>
            </a:r>
            <a:r>
              <a:rPr lang="en-IN" dirty="0">
                <a:latin typeface="Times New Roman" pitchFamily="18" charset="0"/>
                <a:cs typeface="Times New Roman" pitchFamily="18" charset="0"/>
              </a:rPr>
              <a:t>visual</a:t>
            </a:r>
            <a:r>
              <a:rPr lang="en-IN" spc="7" dirty="0">
                <a:latin typeface="Times New Roman" pitchFamily="18" charset="0"/>
                <a:cs typeface="Times New Roman" pitchFamily="18" charset="0"/>
              </a:rPr>
              <a:t> </a:t>
            </a:r>
            <a:r>
              <a:rPr lang="en-IN" spc="-7" dirty="0">
                <a:latin typeface="Times New Roman" pitchFamily="18" charset="0"/>
                <a:cs typeface="Times New Roman" pitchFamily="18" charset="0"/>
              </a:rPr>
              <a:t>that</a:t>
            </a:r>
            <a:r>
              <a:rPr lang="en-IN" dirty="0">
                <a:latin typeface="Times New Roman" pitchFamily="18" charset="0"/>
                <a:cs typeface="Times New Roman" pitchFamily="18" charset="0"/>
              </a:rPr>
              <a:t> </a:t>
            </a:r>
            <a:r>
              <a:rPr lang="en-IN" spc="-13" dirty="0">
                <a:latin typeface="Times New Roman" pitchFamily="18" charset="0"/>
                <a:cs typeface="Times New Roman" pitchFamily="18" charset="0"/>
              </a:rPr>
              <a:t>captures</a:t>
            </a:r>
            <a:r>
              <a:rPr lang="en-IN" spc="13" dirty="0">
                <a:latin typeface="Times New Roman" pitchFamily="18" charset="0"/>
                <a:cs typeface="Times New Roman" pitchFamily="18" charset="0"/>
              </a:rPr>
              <a:t> </a:t>
            </a:r>
            <a:r>
              <a:rPr lang="en-IN" spc="-7" dirty="0">
                <a:latin typeface="Times New Roman" pitchFamily="18" charset="0"/>
                <a:cs typeface="Times New Roman" pitchFamily="18" charset="0"/>
              </a:rPr>
              <a:t>knowledge</a:t>
            </a:r>
            <a:r>
              <a:rPr lang="en-IN" spc="33" dirty="0">
                <a:latin typeface="Times New Roman" pitchFamily="18" charset="0"/>
                <a:cs typeface="Times New Roman" pitchFamily="18" charset="0"/>
              </a:rPr>
              <a:t> </a:t>
            </a:r>
            <a:r>
              <a:rPr lang="en-IN" dirty="0">
                <a:latin typeface="Times New Roman" pitchFamily="18" charset="0"/>
                <a:cs typeface="Times New Roman" pitchFamily="18" charset="0"/>
              </a:rPr>
              <a:t>about</a:t>
            </a:r>
            <a:r>
              <a:rPr lang="en-IN" spc="7" dirty="0">
                <a:latin typeface="Times New Roman" pitchFamily="18" charset="0"/>
                <a:cs typeface="Times New Roman" pitchFamily="18" charset="0"/>
              </a:rPr>
              <a:t> </a:t>
            </a:r>
            <a:r>
              <a:rPr lang="en-IN" dirty="0">
                <a:latin typeface="Times New Roman" pitchFamily="18" charset="0"/>
                <a:cs typeface="Times New Roman" pitchFamily="18" charset="0"/>
              </a:rPr>
              <a:t>a</a:t>
            </a:r>
            <a:r>
              <a:rPr lang="en-IN" spc="13" dirty="0">
                <a:latin typeface="Times New Roman" pitchFamily="18" charset="0"/>
                <a:cs typeface="Times New Roman" pitchFamily="18" charset="0"/>
              </a:rPr>
              <a:t> </a:t>
            </a:r>
            <a:r>
              <a:rPr lang="en-IN" spc="-13" dirty="0">
                <a:latin typeface="Times New Roman" pitchFamily="18" charset="0"/>
                <a:cs typeface="Times New Roman" pitchFamily="18" charset="0"/>
              </a:rPr>
              <a:t>user’s</a:t>
            </a:r>
            <a:r>
              <a:rPr lang="en-IN" spc="7" dirty="0">
                <a:latin typeface="Times New Roman" pitchFamily="18" charset="0"/>
                <a:cs typeface="Times New Roman" pitchFamily="18" charset="0"/>
              </a:rPr>
              <a:t> </a:t>
            </a:r>
            <a:r>
              <a:rPr lang="en-IN" spc="-13" dirty="0" err="1">
                <a:latin typeface="Times New Roman" pitchFamily="18" charset="0"/>
                <a:cs typeface="Times New Roman" pitchFamily="18" charset="0"/>
              </a:rPr>
              <a:t>behaviors</a:t>
            </a:r>
            <a:r>
              <a:rPr lang="en-IN" spc="7" dirty="0">
                <a:latin typeface="Times New Roman" pitchFamily="18" charset="0"/>
                <a:cs typeface="Times New Roman" pitchFamily="18" charset="0"/>
              </a:rPr>
              <a:t> </a:t>
            </a:r>
            <a:r>
              <a:rPr lang="en-IN" dirty="0">
                <a:latin typeface="Times New Roman" pitchFamily="18" charset="0"/>
                <a:cs typeface="Times New Roman" pitchFamily="18" charset="0"/>
              </a:rPr>
              <a:t>and </a:t>
            </a:r>
            <a:r>
              <a:rPr lang="en-IN" spc="-520" dirty="0">
                <a:latin typeface="Times New Roman" pitchFamily="18" charset="0"/>
                <a:cs typeface="Times New Roman" pitchFamily="18" charset="0"/>
              </a:rPr>
              <a:t> </a:t>
            </a:r>
            <a:r>
              <a:rPr lang="en-IN" spc="-13" dirty="0">
                <a:latin typeface="Times New Roman" pitchFamily="18" charset="0"/>
                <a:cs typeface="Times New Roman" pitchFamily="18" charset="0"/>
              </a:rPr>
              <a:t>attitudes.</a:t>
            </a:r>
            <a:endParaRPr lang="en-IN" dirty="0">
              <a:latin typeface="Times New Roman" pitchFamily="18" charset="0"/>
              <a:cs typeface="Times New Roman" pitchFamily="18" charset="0"/>
            </a:endParaRPr>
          </a:p>
          <a:p>
            <a:pPr marL="16933" algn="just"/>
            <a:r>
              <a:rPr lang="en-IN" spc="-7" dirty="0">
                <a:latin typeface="Times New Roman" pitchFamily="18" charset="0"/>
                <a:cs typeface="Times New Roman" pitchFamily="18" charset="0"/>
              </a:rPr>
              <a:t>Helps</a:t>
            </a:r>
            <a:r>
              <a:rPr lang="en-IN" spc="13" dirty="0">
                <a:latin typeface="Times New Roman" pitchFamily="18" charset="0"/>
                <a:cs typeface="Times New Roman" pitchFamily="18" charset="0"/>
              </a:rPr>
              <a:t> </a:t>
            </a:r>
            <a:r>
              <a:rPr lang="en-IN" spc="-13" dirty="0">
                <a:latin typeface="Times New Roman" pitchFamily="18" charset="0"/>
                <a:cs typeface="Times New Roman" pitchFamily="18" charset="0"/>
              </a:rPr>
              <a:t>designers</a:t>
            </a:r>
            <a:r>
              <a:rPr lang="en-IN" dirty="0">
                <a:latin typeface="Times New Roman" pitchFamily="18" charset="0"/>
                <a:cs typeface="Times New Roman" pitchFamily="18" charset="0"/>
              </a:rPr>
              <a:t> see</a:t>
            </a:r>
            <a:r>
              <a:rPr lang="en-IN" spc="-7" dirty="0">
                <a:latin typeface="Times New Roman" pitchFamily="18" charset="0"/>
                <a:cs typeface="Times New Roman" pitchFamily="18" charset="0"/>
              </a:rPr>
              <a:t> </a:t>
            </a:r>
            <a:r>
              <a:rPr lang="en-IN" dirty="0">
                <a:latin typeface="Times New Roman" pitchFamily="18" charset="0"/>
                <a:cs typeface="Times New Roman" pitchFamily="18" charset="0"/>
              </a:rPr>
              <a:t>things </a:t>
            </a:r>
            <a:r>
              <a:rPr lang="en-IN" spc="-13" dirty="0">
                <a:latin typeface="Times New Roman" pitchFamily="18" charset="0"/>
                <a:cs typeface="Times New Roman" pitchFamily="18" charset="0"/>
              </a:rPr>
              <a:t>from</a:t>
            </a:r>
            <a:r>
              <a:rPr lang="en-IN" spc="-7" dirty="0">
                <a:latin typeface="Times New Roman" pitchFamily="18" charset="0"/>
                <a:cs typeface="Times New Roman" pitchFamily="18" charset="0"/>
              </a:rPr>
              <a:t> </a:t>
            </a:r>
            <a:r>
              <a:rPr lang="en-IN" dirty="0">
                <a:latin typeface="Times New Roman" pitchFamily="18" charset="0"/>
                <a:cs typeface="Times New Roman" pitchFamily="18" charset="0"/>
              </a:rPr>
              <a:t>the</a:t>
            </a:r>
            <a:r>
              <a:rPr lang="en-IN" spc="7" dirty="0">
                <a:latin typeface="Times New Roman" pitchFamily="18" charset="0"/>
                <a:cs typeface="Times New Roman" pitchFamily="18" charset="0"/>
              </a:rPr>
              <a:t> </a:t>
            </a:r>
            <a:r>
              <a:rPr lang="en-IN" spc="-13" dirty="0">
                <a:latin typeface="Times New Roman" pitchFamily="18" charset="0"/>
                <a:cs typeface="Times New Roman" pitchFamily="18" charset="0"/>
              </a:rPr>
              <a:t>user’s </a:t>
            </a:r>
            <a:r>
              <a:rPr lang="en-IN" spc="-7" dirty="0">
                <a:latin typeface="Times New Roman" pitchFamily="18" charset="0"/>
                <a:cs typeface="Times New Roman" pitchFamily="18" charset="0"/>
              </a:rPr>
              <a:t>perspective.</a:t>
            </a:r>
            <a:endParaRPr lang="en-IN" dirty="0">
              <a:latin typeface="Times New Roman" pitchFamily="18" charset="0"/>
              <a:cs typeface="Times New Roman" pitchFamily="18" charset="0"/>
            </a:endParaRPr>
          </a:p>
          <a:p>
            <a:pPr marL="398770" indent="-382684" algn="just">
              <a:spcBef>
                <a:spcPts val="133"/>
              </a:spcBef>
              <a:buFont typeface="Arial"/>
              <a:buChar char="•"/>
              <a:tabLst>
                <a:tab pos="398770" algn="l"/>
                <a:tab pos="399617" algn="l"/>
              </a:tabLst>
            </a:pPr>
            <a:r>
              <a:rPr lang="en-IN" dirty="0">
                <a:latin typeface="Times New Roman" pitchFamily="18" charset="0"/>
                <a:cs typeface="Times New Roman" pitchFamily="18" charset="0"/>
              </a:rPr>
              <a:t>An </a:t>
            </a:r>
            <a:r>
              <a:rPr lang="en-IN" spc="-7" dirty="0">
                <a:latin typeface="Times New Roman" pitchFamily="18" charset="0"/>
                <a:cs typeface="Times New Roman" pitchFamily="18" charset="0"/>
              </a:rPr>
              <a:t>active</a:t>
            </a:r>
            <a:r>
              <a:rPr lang="en-IN" dirty="0">
                <a:latin typeface="Times New Roman" pitchFamily="18" charset="0"/>
                <a:cs typeface="Times New Roman" pitchFamily="18" charset="0"/>
              </a:rPr>
              <a:t> </a:t>
            </a:r>
            <a:r>
              <a:rPr lang="en-IN" spc="-7" dirty="0">
                <a:latin typeface="Times New Roman" pitchFamily="18" charset="0"/>
                <a:cs typeface="Times New Roman" pitchFamily="18" charset="0"/>
              </a:rPr>
              <a:t>ingredient</a:t>
            </a:r>
            <a:r>
              <a:rPr lang="en-IN" spc="20" dirty="0">
                <a:latin typeface="Times New Roman" pitchFamily="18" charset="0"/>
                <a:cs typeface="Times New Roman" pitchFamily="18" charset="0"/>
              </a:rPr>
              <a:t> </a:t>
            </a:r>
            <a:r>
              <a:rPr lang="en-IN" spc="-7" dirty="0">
                <a:latin typeface="Times New Roman" pitchFamily="18" charset="0"/>
                <a:cs typeface="Times New Roman" pitchFamily="18" charset="0"/>
              </a:rPr>
              <a:t>during</a:t>
            </a:r>
            <a:r>
              <a:rPr lang="en-IN" spc="33" dirty="0">
                <a:latin typeface="Times New Roman" pitchFamily="18" charset="0"/>
                <a:cs typeface="Times New Roman" pitchFamily="18" charset="0"/>
              </a:rPr>
              <a:t> </a:t>
            </a:r>
            <a:r>
              <a:rPr lang="en-IN" spc="-7" dirty="0">
                <a:latin typeface="Times New Roman" pitchFamily="18" charset="0"/>
                <a:cs typeface="Times New Roman" pitchFamily="18" charset="0"/>
              </a:rPr>
              <a:t>Listening,</a:t>
            </a:r>
            <a:r>
              <a:rPr lang="en-IN" spc="20" dirty="0">
                <a:latin typeface="Times New Roman" pitchFamily="18" charset="0"/>
                <a:cs typeface="Times New Roman" pitchFamily="18" charset="0"/>
              </a:rPr>
              <a:t> </a:t>
            </a:r>
            <a:r>
              <a:rPr lang="en-IN" spc="-7" dirty="0">
                <a:latin typeface="Times New Roman" pitchFamily="18" charset="0"/>
                <a:cs typeface="Times New Roman" pitchFamily="18" charset="0"/>
              </a:rPr>
              <a:t>Dialogue,</a:t>
            </a:r>
            <a:r>
              <a:rPr lang="en-IN" spc="33" dirty="0">
                <a:latin typeface="Times New Roman" pitchFamily="18" charset="0"/>
                <a:cs typeface="Times New Roman" pitchFamily="18" charset="0"/>
              </a:rPr>
              <a:t> </a:t>
            </a:r>
            <a:r>
              <a:rPr lang="en-IN" spc="-13" dirty="0">
                <a:latin typeface="Times New Roman" pitchFamily="18" charset="0"/>
                <a:cs typeface="Times New Roman" pitchFamily="18" charset="0"/>
              </a:rPr>
              <a:t>Observation</a:t>
            </a:r>
            <a:endParaRPr lang="en-IN" dirty="0">
              <a:latin typeface="Times New Roman" pitchFamily="18" charset="0"/>
              <a:cs typeface="Times New Roman" pitchFamily="18" charset="0"/>
            </a:endParaRPr>
          </a:p>
          <a:p>
            <a:pPr marL="398770" marR="7620" indent="-382684" algn="just">
              <a:buFont typeface="Arial"/>
              <a:buChar char="•"/>
              <a:tabLst>
                <a:tab pos="398770" algn="l"/>
                <a:tab pos="399617" algn="l"/>
              </a:tabLst>
            </a:pPr>
            <a:r>
              <a:rPr lang="en-IN" dirty="0">
                <a:latin typeface="Times New Roman" pitchFamily="18" charset="0"/>
                <a:cs typeface="Times New Roman" pitchFamily="18" charset="0"/>
              </a:rPr>
              <a:t>Used</a:t>
            </a:r>
            <a:r>
              <a:rPr lang="en-IN" spc="280" dirty="0">
                <a:latin typeface="Times New Roman" pitchFamily="18" charset="0"/>
                <a:cs typeface="Times New Roman" pitchFamily="18" charset="0"/>
              </a:rPr>
              <a:t> </a:t>
            </a:r>
            <a:r>
              <a:rPr lang="en-IN" spc="-7" dirty="0">
                <a:latin typeface="Times New Roman" pitchFamily="18" charset="0"/>
                <a:cs typeface="Times New Roman" pitchFamily="18" charset="0"/>
              </a:rPr>
              <a:t>right</a:t>
            </a:r>
            <a:r>
              <a:rPr lang="en-IN" spc="260" dirty="0">
                <a:latin typeface="Times New Roman" pitchFamily="18" charset="0"/>
                <a:cs typeface="Times New Roman" pitchFamily="18" charset="0"/>
              </a:rPr>
              <a:t> </a:t>
            </a:r>
            <a:r>
              <a:rPr lang="en-IN" spc="-13" dirty="0">
                <a:latin typeface="Times New Roman" pitchFamily="18" charset="0"/>
                <a:cs typeface="Times New Roman" pitchFamily="18" charset="0"/>
              </a:rPr>
              <a:t>from</a:t>
            </a:r>
            <a:r>
              <a:rPr lang="en-IN" spc="280" dirty="0">
                <a:latin typeface="Times New Roman" pitchFamily="18" charset="0"/>
                <a:cs typeface="Times New Roman" pitchFamily="18" charset="0"/>
              </a:rPr>
              <a:t> </a:t>
            </a:r>
            <a:r>
              <a:rPr lang="en-IN" dirty="0">
                <a:latin typeface="Times New Roman" pitchFamily="18" charset="0"/>
                <a:cs typeface="Times New Roman" pitchFamily="18" charset="0"/>
              </a:rPr>
              <a:t>the</a:t>
            </a:r>
            <a:r>
              <a:rPr lang="en-IN" spc="287" dirty="0">
                <a:latin typeface="Times New Roman" pitchFamily="18" charset="0"/>
                <a:cs typeface="Times New Roman" pitchFamily="18" charset="0"/>
              </a:rPr>
              <a:t> </a:t>
            </a:r>
            <a:r>
              <a:rPr lang="en-IN" spc="-7" dirty="0">
                <a:latin typeface="Times New Roman" pitchFamily="18" charset="0"/>
                <a:cs typeface="Times New Roman" pitchFamily="18" charset="0"/>
              </a:rPr>
              <a:t>outset</a:t>
            </a:r>
            <a:r>
              <a:rPr lang="en-IN" spc="267" dirty="0">
                <a:latin typeface="Times New Roman" pitchFamily="18" charset="0"/>
                <a:cs typeface="Times New Roman" pitchFamily="18" charset="0"/>
              </a:rPr>
              <a:t> </a:t>
            </a:r>
            <a:r>
              <a:rPr lang="en-IN" spc="-7" dirty="0">
                <a:latin typeface="Times New Roman" pitchFamily="18" charset="0"/>
                <a:cs typeface="Times New Roman" pitchFamily="18" charset="0"/>
              </a:rPr>
              <a:t>of</a:t>
            </a:r>
            <a:r>
              <a:rPr lang="en-IN" spc="293" dirty="0">
                <a:latin typeface="Times New Roman" pitchFamily="18" charset="0"/>
                <a:cs typeface="Times New Roman" pitchFamily="18" charset="0"/>
              </a:rPr>
              <a:t> </a:t>
            </a:r>
            <a:r>
              <a:rPr lang="en-IN" dirty="0">
                <a:latin typeface="Times New Roman" pitchFamily="18" charset="0"/>
                <a:cs typeface="Times New Roman" pitchFamily="18" charset="0"/>
              </a:rPr>
              <a:t>the</a:t>
            </a:r>
            <a:r>
              <a:rPr lang="en-IN" spc="293" dirty="0">
                <a:latin typeface="Times New Roman" pitchFamily="18" charset="0"/>
                <a:cs typeface="Times New Roman" pitchFamily="18" charset="0"/>
              </a:rPr>
              <a:t> </a:t>
            </a:r>
            <a:r>
              <a:rPr lang="en-IN" spc="-7" dirty="0">
                <a:latin typeface="Times New Roman" pitchFamily="18" charset="0"/>
                <a:cs typeface="Times New Roman" pitchFamily="18" charset="0"/>
              </a:rPr>
              <a:t>Design</a:t>
            </a:r>
            <a:r>
              <a:rPr lang="en-IN" spc="287" dirty="0">
                <a:latin typeface="Times New Roman" pitchFamily="18" charset="0"/>
                <a:cs typeface="Times New Roman" pitchFamily="18" charset="0"/>
              </a:rPr>
              <a:t> </a:t>
            </a:r>
            <a:r>
              <a:rPr lang="en-IN" spc="-7" dirty="0">
                <a:latin typeface="Times New Roman" pitchFamily="18" charset="0"/>
                <a:cs typeface="Times New Roman" pitchFamily="18" charset="0"/>
              </a:rPr>
              <a:t>Thinking</a:t>
            </a:r>
            <a:r>
              <a:rPr lang="en-IN" spc="280" dirty="0">
                <a:latin typeface="Times New Roman" pitchFamily="18" charset="0"/>
                <a:cs typeface="Times New Roman" pitchFamily="18" charset="0"/>
              </a:rPr>
              <a:t> </a:t>
            </a:r>
            <a:r>
              <a:rPr lang="en-IN" spc="-13" dirty="0">
                <a:latin typeface="Times New Roman" pitchFamily="18" charset="0"/>
                <a:cs typeface="Times New Roman" pitchFamily="18" charset="0"/>
              </a:rPr>
              <a:t>Process</a:t>
            </a:r>
            <a:r>
              <a:rPr lang="en-IN" spc="287" dirty="0">
                <a:latin typeface="Times New Roman" pitchFamily="18" charset="0"/>
                <a:cs typeface="Times New Roman" pitchFamily="18" charset="0"/>
              </a:rPr>
              <a:t> </a:t>
            </a:r>
            <a:r>
              <a:rPr lang="en-IN" spc="-13" dirty="0">
                <a:latin typeface="Times New Roman" pitchFamily="18" charset="0"/>
                <a:cs typeface="Times New Roman" pitchFamily="18" charset="0"/>
              </a:rPr>
              <a:t>to</a:t>
            </a:r>
            <a:r>
              <a:rPr lang="en-IN" spc="272" dirty="0">
                <a:latin typeface="Times New Roman" pitchFamily="18" charset="0"/>
                <a:cs typeface="Times New Roman" pitchFamily="18" charset="0"/>
              </a:rPr>
              <a:t> </a:t>
            </a:r>
            <a:r>
              <a:rPr lang="en-IN" dirty="0">
                <a:latin typeface="Times New Roman" pitchFamily="18" charset="0"/>
                <a:cs typeface="Times New Roman" pitchFamily="18" charset="0"/>
              </a:rPr>
              <a:t>help</a:t>
            </a:r>
            <a:r>
              <a:rPr lang="en-IN" spc="272" dirty="0">
                <a:latin typeface="Times New Roman" pitchFamily="18" charset="0"/>
                <a:cs typeface="Times New Roman" pitchFamily="18" charset="0"/>
              </a:rPr>
              <a:t> </a:t>
            </a:r>
            <a:r>
              <a:rPr lang="en-IN" dirty="0">
                <a:latin typeface="Times New Roman" pitchFamily="18" charset="0"/>
                <a:cs typeface="Times New Roman" pitchFamily="18" charset="0"/>
              </a:rPr>
              <a:t>the</a:t>
            </a:r>
            <a:r>
              <a:rPr lang="en-IN" spc="313" dirty="0">
                <a:latin typeface="Times New Roman" pitchFamily="18" charset="0"/>
                <a:cs typeface="Times New Roman" pitchFamily="18" charset="0"/>
              </a:rPr>
              <a:t> </a:t>
            </a:r>
            <a:r>
              <a:rPr lang="en-IN" spc="-7" dirty="0">
                <a:latin typeface="Times New Roman" pitchFamily="18" charset="0"/>
                <a:cs typeface="Times New Roman" pitchFamily="18" charset="0"/>
              </a:rPr>
              <a:t>Design</a:t>
            </a:r>
            <a:r>
              <a:rPr lang="en-IN" spc="300" dirty="0">
                <a:latin typeface="Times New Roman" pitchFamily="18" charset="0"/>
                <a:cs typeface="Times New Roman" pitchFamily="18" charset="0"/>
              </a:rPr>
              <a:t> </a:t>
            </a:r>
            <a:r>
              <a:rPr lang="en-IN" spc="-20" dirty="0">
                <a:latin typeface="Times New Roman" pitchFamily="18" charset="0"/>
                <a:cs typeface="Times New Roman" pitchFamily="18" charset="0"/>
              </a:rPr>
              <a:t>Thinker </a:t>
            </a:r>
            <a:r>
              <a:rPr lang="en-IN" spc="-520" dirty="0">
                <a:latin typeface="Times New Roman" pitchFamily="18" charset="0"/>
                <a:cs typeface="Times New Roman" pitchFamily="18" charset="0"/>
              </a:rPr>
              <a:t> </a:t>
            </a:r>
            <a:r>
              <a:rPr lang="en-IN" spc="-7" dirty="0">
                <a:latin typeface="Times New Roman" pitchFamily="18" charset="0"/>
                <a:cs typeface="Times New Roman" pitchFamily="18" charset="0"/>
              </a:rPr>
              <a:t>develop</a:t>
            </a:r>
            <a:r>
              <a:rPr lang="en-IN" spc="13" dirty="0">
                <a:latin typeface="Times New Roman" pitchFamily="18" charset="0"/>
                <a:cs typeface="Times New Roman" pitchFamily="18" charset="0"/>
              </a:rPr>
              <a:t> </a:t>
            </a:r>
            <a:r>
              <a:rPr lang="en-IN" spc="-33" dirty="0">
                <a:latin typeface="Times New Roman" pitchFamily="18" charset="0"/>
                <a:cs typeface="Times New Roman" pitchFamily="18" charset="0"/>
              </a:rPr>
              <a:t>empathy,</a:t>
            </a:r>
            <a:r>
              <a:rPr lang="en-IN" spc="-7" dirty="0">
                <a:latin typeface="Times New Roman" pitchFamily="18" charset="0"/>
                <a:cs typeface="Times New Roman" pitchFamily="18" charset="0"/>
              </a:rPr>
              <a:t> </a:t>
            </a:r>
            <a:r>
              <a:rPr lang="en-IN" spc="-13" dirty="0">
                <a:latin typeface="Times New Roman" pitchFamily="18" charset="0"/>
                <a:cs typeface="Times New Roman" pitchFamily="18" charset="0"/>
              </a:rPr>
              <a:t>understanding,</a:t>
            </a:r>
            <a:r>
              <a:rPr lang="en-IN" spc="40" dirty="0">
                <a:latin typeface="Times New Roman" pitchFamily="18" charset="0"/>
                <a:cs typeface="Times New Roman" pitchFamily="18" charset="0"/>
              </a:rPr>
              <a:t> </a:t>
            </a:r>
            <a:r>
              <a:rPr lang="en-IN" spc="-7" dirty="0">
                <a:latin typeface="Times New Roman" pitchFamily="18" charset="0"/>
                <a:cs typeface="Times New Roman" pitchFamily="18" charset="0"/>
              </a:rPr>
              <a:t>experiences,</a:t>
            </a:r>
            <a:r>
              <a:rPr lang="en-IN" spc="13" dirty="0">
                <a:latin typeface="Times New Roman" pitchFamily="18" charset="0"/>
                <a:cs typeface="Times New Roman" pitchFamily="18" charset="0"/>
              </a:rPr>
              <a:t> </a:t>
            </a:r>
            <a:r>
              <a:rPr lang="en-IN" spc="-7" dirty="0">
                <a:latin typeface="Times New Roman" pitchFamily="18" charset="0"/>
                <a:cs typeface="Times New Roman" pitchFamily="18" charset="0"/>
              </a:rPr>
              <a:t>insights</a:t>
            </a:r>
            <a:r>
              <a:rPr lang="en-IN" dirty="0">
                <a:latin typeface="Times New Roman" pitchFamily="18" charset="0"/>
                <a:cs typeface="Times New Roman" pitchFamily="18" charset="0"/>
              </a:rPr>
              <a:t> and</a:t>
            </a:r>
            <a:r>
              <a:rPr lang="en-IN" spc="13" dirty="0">
                <a:latin typeface="Times New Roman" pitchFamily="18" charset="0"/>
                <a:cs typeface="Times New Roman" pitchFamily="18" charset="0"/>
              </a:rPr>
              <a:t> </a:t>
            </a:r>
            <a:r>
              <a:rPr lang="en-IN" spc="-7" dirty="0">
                <a:latin typeface="Times New Roman" pitchFamily="18" charset="0"/>
                <a:cs typeface="Times New Roman" pitchFamily="18" charset="0"/>
              </a:rPr>
              <a:t>observations.</a:t>
            </a:r>
            <a:endParaRPr lang="en-IN" dirty="0">
              <a:latin typeface="Times New Roman" pitchFamily="18" charset="0"/>
              <a:cs typeface="Times New Roman" pitchFamily="18" charset="0"/>
            </a:endParaRPr>
          </a:p>
          <a:p>
            <a:pPr marL="16933" algn="just"/>
            <a:r>
              <a:rPr lang="en-IN" dirty="0">
                <a:latin typeface="Times New Roman" pitchFamily="18" charset="0"/>
                <a:cs typeface="Times New Roman" pitchFamily="18" charset="0"/>
              </a:rPr>
              <a:t>But...</a:t>
            </a:r>
          </a:p>
          <a:p>
            <a:pPr marL="398770" marR="6773" indent="-382684" algn="just">
              <a:buFont typeface="Arial"/>
              <a:buChar char="•"/>
              <a:tabLst>
                <a:tab pos="398770" algn="l"/>
                <a:tab pos="399617" algn="l"/>
              </a:tabLst>
            </a:pPr>
            <a:r>
              <a:rPr lang="en-IN" dirty="0">
                <a:latin typeface="Times New Roman" pitchFamily="18" charset="0"/>
                <a:cs typeface="Times New Roman" pitchFamily="18" charset="0"/>
              </a:rPr>
              <a:t>It</a:t>
            </a:r>
            <a:r>
              <a:rPr lang="en-IN" spc="7" dirty="0">
                <a:latin typeface="Times New Roman" pitchFamily="18" charset="0"/>
                <a:cs typeface="Times New Roman" pitchFamily="18" charset="0"/>
              </a:rPr>
              <a:t> </a:t>
            </a:r>
            <a:r>
              <a:rPr lang="en-IN" spc="-7" dirty="0">
                <a:latin typeface="Times New Roman" pitchFamily="18" charset="0"/>
                <a:cs typeface="Times New Roman" pitchFamily="18" charset="0"/>
              </a:rPr>
              <a:t>is</a:t>
            </a:r>
            <a:r>
              <a:rPr lang="en-IN" spc="20" dirty="0">
                <a:latin typeface="Times New Roman" pitchFamily="18" charset="0"/>
                <a:cs typeface="Times New Roman" pitchFamily="18" charset="0"/>
              </a:rPr>
              <a:t> </a:t>
            </a:r>
            <a:r>
              <a:rPr lang="en-IN" dirty="0">
                <a:latin typeface="Times New Roman" pitchFamily="18" charset="0"/>
                <a:cs typeface="Times New Roman" pitchFamily="18" charset="0"/>
              </a:rPr>
              <a:t>an</a:t>
            </a:r>
            <a:r>
              <a:rPr lang="en-IN" spc="20" dirty="0">
                <a:latin typeface="Times New Roman" pitchFamily="18" charset="0"/>
                <a:cs typeface="Times New Roman" pitchFamily="18" charset="0"/>
              </a:rPr>
              <a:t> </a:t>
            </a:r>
            <a:r>
              <a:rPr lang="en-IN" spc="-20" dirty="0">
                <a:latin typeface="Times New Roman" pitchFamily="18" charset="0"/>
                <a:cs typeface="Times New Roman" pitchFamily="18" charset="0"/>
              </a:rPr>
              <a:t>iterative</a:t>
            </a:r>
            <a:r>
              <a:rPr lang="en-IN" spc="20" dirty="0">
                <a:latin typeface="Times New Roman" pitchFamily="18" charset="0"/>
                <a:cs typeface="Times New Roman" pitchFamily="18" charset="0"/>
              </a:rPr>
              <a:t> </a:t>
            </a:r>
            <a:r>
              <a:rPr lang="en-IN" spc="-13" dirty="0">
                <a:latin typeface="Times New Roman" pitchFamily="18" charset="0"/>
                <a:cs typeface="Times New Roman" pitchFamily="18" charset="0"/>
              </a:rPr>
              <a:t>tool.</a:t>
            </a:r>
            <a:r>
              <a:rPr lang="en-IN" spc="13" dirty="0">
                <a:latin typeface="Times New Roman" pitchFamily="18" charset="0"/>
                <a:cs typeface="Times New Roman" pitchFamily="18" charset="0"/>
              </a:rPr>
              <a:t> </a:t>
            </a:r>
            <a:r>
              <a:rPr lang="en-IN" spc="-13" dirty="0">
                <a:latin typeface="Times New Roman" pitchFamily="18" charset="0"/>
                <a:cs typeface="Times New Roman" pitchFamily="18" charset="0"/>
              </a:rPr>
              <a:t>Users</a:t>
            </a:r>
            <a:r>
              <a:rPr lang="en-IN" spc="20" dirty="0">
                <a:latin typeface="Times New Roman" pitchFamily="18" charset="0"/>
                <a:cs typeface="Times New Roman" pitchFamily="18" charset="0"/>
              </a:rPr>
              <a:t> </a:t>
            </a:r>
            <a:r>
              <a:rPr lang="en-IN" spc="-13" dirty="0">
                <a:latin typeface="Times New Roman" pitchFamily="18" charset="0"/>
                <a:cs typeface="Times New Roman" pitchFamily="18" charset="0"/>
              </a:rPr>
              <a:t>can</a:t>
            </a:r>
            <a:r>
              <a:rPr lang="en-IN" spc="20" dirty="0">
                <a:latin typeface="Times New Roman" pitchFamily="18" charset="0"/>
                <a:cs typeface="Times New Roman" pitchFamily="18" charset="0"/>
              </a:rPr>
              <a:t> </a:t>
            </a:r>
            <a:r>
              <a:rPr lang="en-IN" spc="-7" dirty="0">
                <a:latin typeface="Times New Roman" pitchFamily="18" charset="0"/>
                <a:cs typeface="Times New Roman" pitchFamily="18" charset="0"/>
              </a:rPr>
              <a:t>go</a:t>
            </a:r>
            <a:r>
              <a:rPr lang="en-IN" spc="13" dirty="0">
                <a:latin typeface="Times New Roman" pitchFamily="18" charset="0"/>
                <a:cs typeface="Times New Roman" pitchFamily="18" charset="0"/>
              </a:rPr>
              <a:t> </a:t>
            </a:r>
            <a:r>
              <a:rPr lang="en-IN" spc="-7" dirty="0">
                <a:latin typeface="Times New Roman" pitchFamily="18" charset="0"/>
                <a:cs typeface="Times New Roman" pitchFamily="18" charset="0"/>
              </a:rPr>
              <a:t>back</a:t>
            </a:r>
            <a:r>
              <a:rPr lang="en-IN" spc="13" dirty="0">
                <a:latin typeface="Times New Roman" pitchFamily="18" charset="0"/>
                <a:cs typeface="Times New Roman" pitchFamily="18" charset="0"/>
              </a:rPr>
              <a:t> </a:t>
            </a:r>
            <a:r>
              <a:rPr lang="en-IN" spc="-13" dirty="0">
                <a:latin typeface="Times New Roman" pitchFamily="18" charset="0"/>
                <a:cs typeface="Times New Roman" pitchFamily="18" charset="0"/>
              </a:rPr>
              <a:t>to</a:t>
            </a:r>
            <a:r>
              <a:rPr lang="en-IN" spc="13" dirty="0">
                <a:latin typeface="Times New Roman" pitchFamily="18" charset="0"/>
                <a:cs typeface="Times New Roman" pitchFamily="18" charset="0"/>
              </a:rPr>
              <a:t> </a:t>
            </a:r>
            <a:r>
              <a:rPr lang="en-IN" dirty="0">
                <a:latin typeface="Times New Roman" pitchFamily="18" charset="0"/>
                <a:cs typeface="Times New Roman" pitchFamily="18" charset="0"/>
              </a:rPr>
              <a:t>the</a:t>
            </a:r>
            <a:r>
              <a:rPr lang="en-IN" spc="20" dirty="0">
                <a:latin typeface="Times New Roman" pitchFamily="18" charset="0"/>
                <a:cs typeface="Times New Roman" pitchFamily="18" charset="0"/>
              </a:rPr>
              <a:t> </a:t>
            </a:r>
            <a:r>
              <a:rPr lang="en-IN" dirty="0">
                <a:latin typeface="Times New Roman" pitchFamily="18" charset="0"/>
                <a:cs typeface="Times New Roman" pitchFamily="18" charset="0"/>
              </a:rPr>
              <a:t>map</a:t>
            </a:r>
            <a:r>
              <a:rPr lang="en-IN" spc="20" dirty="0">
                <a:latin typeface="Times New Roman" pitchFamily="18" charset="0"/>
                <a:cs typeface="Times New Roman" pitchFamily="18" charset="0"/>
              </a:rPr>
              <a:t> </a:t>
            </a:r>
            <a:r>
              <a:rPr lang="en-IN" dirty="0">
                <a:latin typeface="Times New Roman" pitchFamily="18" charset="0"/>
                <a:cs typeface="Times New Roman" pitchFamily="18" charset="0"/>
              </a:rPr>
              <a:t>and</a:t>
            </a:r>
            <a:r>
              <a:rPr lang="en-IN" spc="20" dirty="0">
                <a:latin typeface="Times New Roman" pitchFamily="18" charset="0"/>
                <a:cs typeface="Times New Roman" pitchFamily="18" charset="0"/>
              </a:rPr>
              <a:t> </a:t>
            </a:r>
            <a:r>
              <a:rPr lang="en-IN" spc="-13" dirty="0">
                <a:latin typeface="Times New Roman" pitchFamily="18" charset="0"/>
                <a:cs typeface="Times New Roman" pitchFamily="18" charset="0"/>
              </a:rPr>
              <a:t>refine</a:t>
            </a:r>
            <a:r>
              <a:rPr lang="en-IN" spc="27" dirty="0">
                <a:latin typeface="Times New Roman" pitchFamily="18" charset="0"/>
                <a:cs typeface="Times New Roman" pitchFamily="18" charset="0"/>
              </a:rPr>
              <a:t> </a:t>
            </a:r>
            <a:r>
              <a:rPr lang="en-IN" spc="-7" dirty="0">
                <a:latin typeface="Times New Roman" pitchFamily="18" charset="0"/>
                <a:cs typeface="Times New Roman" pitchFamily="18" charset="0"/>
              </a:rPr>
              <a:t>it</a:t>
            </a:r>
            <a:r>
              <a:rPr lang="en-IN" spc="40" dirty="0">
                <a:latin typeface="Times New Roman" pitchFamily="18" charset="0"/>
                <a:cs typeface="Times New Roman" pitchFamily="18" charset="0"/>
              </a:rPr>
              <a:t> </a:t>
            </a:r>
            <a:r>
              <a:rPr lang="en-IN" dirty="0">
                <a:latin typeface="Times New Roman" pitchFamily="18" charset="0"/>
                <a:cs typeface="Times New Roman" pitchFamily="18" charset="0"/>
              </a:rPr>
              <a:t>as</a:t>
            </a:r>
            <a:r>
              <a:rPr lang="en-IN" spc="20" dirty="0">
                <a:latin typeface="Times New Roman" pitchFamily="18" charset="0"/>
                <a:cs typeface="Times New Roman" pitchFamily="18" charset="0"/>
              </a:rPr>
              <a:t> </a:t>
            </a:r>
            <a:r>
              <a:rPr lang="en-IN" dirty="0">
                <a:latin typeface="Times New Roman" pitchFamily="18" charset="0"/>
                <a:cs typeface="Times New Roman" pitchFamily="18" charset="0"/>
              </a:rPr>
              <a:t>and</a:t>
            </a:r>
            <a:r>
              <a:rPr lang="en-IN" spc="20" dirty="0">
                <a:latin typeface="Times New Roman" pitchFamily="18" charset="0"/>
                <a:cs typeface="Times New Roman" pitchFamily="18" charset="0"/>
              </a:rPr>
              <a:t> </a:t>
            </a:r>
            <a:r>
              <a:rPr lang="en-IN" dirty="0">
                <a:latin typeface="Times New Roman" pitchFamily="18" charset="0"/>
                <a:cs typeface="Times New Roman" pitchFamily="18" charset="0"/>
              </a:rPr>
              <a:t>when</a:t>
            </a:r>
            <a:r>
              <a:rPr lang="en-IN" spc="20" dirty="0">
                <a:latin typeface="Times New Roman" pitchFamily="18" charset="0"/>
                <a:cs typeface="Times New Roman" pitchFamily="18" charset="0"/>
              </a:rPr>
              <a:t> </a:t>
            </a:r>
            <a:r>
              <a:rPr lang="en-IN" dirty="0">
                <a:latin typeface="Times New Roman" pitchFamily="18" charset="0"/>
                <a:cs typeface="Times New Roman" pitchFamily="18" charset="0"/>
              </a:rPr>
              <a:t>they</a:t>
            </a:r>
            <a:r>
              <a:rPr lang="en-IN" spc="20" dirty="0">
                <a:latin typeface="Times New Roman" pitchFamily="18" charset="0"/>
                <a:cs typeface="Times New Roman" pitchFamily="18" charset="0"/>
              </a:rPr>
              <a:t> </a:t>
            </a:r>
            <a:r>
              <a:rPr lang="en-IN" spc="-13" dirty="0">
                <a:latin typeface="Times New Roman" pitchFamily="18" charset="0"/>
                <a:cs typeface="Times New Roman" pitchFamily="18" charset="0"/>
              </a:rPr>
              <a:t>notice </a:t>
            </a:r>
            <a:r>
              <a:rPr lang="en-IN" spc="-527" dirty="0">
                <a:latin typeface="Times New Roman" pitchFamily="18" charset="0"/>
                <a:cs typeface="Times New Roman" pitchFamily="18" charset="0"/>
              </a:rPr>
              <a:t> </a:t>
            </a:r>
            <a:r>
              <a:rPr lang="en-IN" spc="-7" dirty="0">
                <a:latin typeface="Times New Roman" pitchFamily="18" charset="0"/>
                <a:cs typeface="Times New Roman" pitchFamily="18" charset="0"/>
              </a:rPr>
              <a:t>something</a:t>
            </a:r>
            <a:r>
              <a:rPr lang="en-IN" spc="7" dirty="0">
                <a:latin typeface="Times New Roman" pitchFamily="18" charset="0"/>
                <a:cs typeface="Times New Roman" pitchFamily="18" charset="0"/>
              </a:rPr>
              <a:t> </a:t>
            </a:r>
            <a:r>
              <a:rPr lang="en-IN" spc="-7" dirty="0">
                <a:latin typeface="Times New Roman" pitchFamily="18" charset="0"/>
                <a:cs typeface="Times New Roman" pitchFamily="18" charset="0"/>
              </a:rPr>
              <a:t>new</a:t>
            </a:r>
            <a:r>
              <a:rPr lang="en-IN" spc="13" dirty="0">
                <a:latin typeface="Times New Roman" pitchFamily="18" charset="0"/>
                <a:cs typeface="Times New Roman" pitchFamily="18" charset="0"/>
              </a:rPr>
              <a:t> </a:t>
            </a:r>
            <a:r>
              <a:rPr lang="en-IN" spc="-7" dirty="0">
                <a:latin typeface="Times New Roman" pitchFamily="18" charset="0"/>
                <a:cs typeface="Times New Roman" pitchFamily="18" charset="0"/>
              </a:rPr>
              <a:t>during</a:t>
            </a:r>
            <a:r>
              <a:rPr lang="en-IN" spc="47" dirty="0">
                <a:latin typeface="Times New Roman" pitchFamily="18" charset="0"/>
                <a:cs typeface="Times New Roman" pitchFamily="18" charset="0"/>
              </a:rPr>
              <a:t> </a:t>
            </a:r>
            <a:r>
              <a:rPr lang="en-IN" dirty="0">
                <a:latin typeface="Times New Roman" pitchFamily="18" charset="0"/>
                <a:cs typeface="Times New Roman" pitchFamily="18" charset="0"/>
              </a:rPr>
              <a:t>a </a:t>
            </a:r>
            <a:r>
              <a:rPr lang="en-IN" spc="-7" dirty="0">
                <a:latin typeface="Times New Roman" pitchFamily="18" charset="0"/>
                <a:cs typeface="Times New Roman" pitchFamily="18" charset="0"/>
              </a:rPr>
              <a:t>dialogue</a:t>
            </a:r>
            <a:r>
              <a:rPr lang="en-IN" spc="27" dirty="0">
                <a:latin typeface="Times New Roman" pitchFamily="18" charset="0"/>
                <a:cs typeface="Times New Roman" pitchFamily="18" charset="0"/>
              </a:rPr>
              <a:t> </a:t>
            </a:r>
            <a:r>
              <a:rPr lang="en-IN" spc="-7" dirty="0">
                <a:latin typeface="Times New Roman" pitchFamily="18" charset="0"/>
                <a:cs typeface="Times New Roman" pitchFamily="18" charset="0"/>
              </a:rPr>
              <a:t>or</a:t>
            </a:r>
            <a:r>
              <a:rPr lang="en-IN" dirty="0">
                <a:latin typeface="Times New Roman" pitchFamily="18" charset="0"/>
                <a:cs typeface="Times New Roman" pitchFamily="18" charset="0"/>
              </a:rPr>
              <a:t> </a:t>
            </a:r>
            <a:r>
              <a:rPr lang="en-IN" spc="-13" dirty="0">
                <a:latin typeface="Times New Roman" pitchFamily="18" charset="0"/>
                <a:cs typeface="Times New Roman" pitchFamily="18" charset="0"/>
              </a:rPr>
              <a:t>interaction</a:t>
            </a:r>
            <a:r>
              <a:rPr lang="en-IN" spc="33" dirty="0">
                <a:latin typeface="Times New Roman" pitchFamily="18" charset="0"/>
                <a:cs typeface="Times New Roman" pitchFamily="18" charset="0"/>
              </a:rPr>
              <a:t> </a:t>
            </a:r>
            <a:r>
              <a:rPr lang="en-IN" spc="-7" dirty="0">
                <a:latin typeface="Times New Roman" pitchFamily="18" charset="0"/>
                <a:cs typeface="Times New Roman" pitchFamily="18" charset="0"/>
              </a:rPr>
              <a:t>with</a:t>
            </a:r>
            <a:r>
              <a:rPr lang="en-IN" spc="13" dirty="0">
                <a:latin typeface="Times New Roman" pitchFamily="18" charset="0"/>
                <a:cs typeface="Times New Roman" pitchFamily="18" charset="0"/>
              </a:rPr>
              <a:t> </a:t>
            </a:r>
            <a:r>
              <a:rPr lang="en-IN" dirty="0">
                <a:latin typeface="Times New Roman" pitchFamily="18" charset="0"/>
                <a:cs typeface="Times New Roman" pitchFamily="18" charset="0"/>
              </a:rPr>
              <a:t>the</a:t>
            </a:r>
            <a:r>
              <a:rPr lang="en-IN" spc="20" dirty="0">
                <a:latin typeface="Times New Roman" pitchFamily="18" charset="0"/>
                <a:cs typeface="Times New Roman" pitchFamily="18" charset="0"/>
              </a:rPr>
              <a:t> </a:t>
            </a:r>
            <a:r>
              <a:rPr lang="en-IN" spc="-53" dirty="0">
                <a:latin typeface="Times New Roman" pitchFamily="18" charset="0"/>
                <a:cs typeface="Times New Roman" pitchFamily="18" charset="0"/>
              </a:rPr>
              <a:t>user.</a:t>
            </a:r>
            <a:endParaRPr lang="en-IN" dirty="0">
              <a:latin typeface="Times New Roman" pitchFamily="18" charset="0"/>
              <a:cs typeface="Times New Roman" pitchFamily="18" charset="0"/>
            </a:endParaRPr>
          </a:p>
          <a:p>
            <a:pPr marL="0" indent="0">
              <a:buNone/>
            </a:pPr>
            <a:endParaRPr lang="en-US" dirty="0"/>
          </a:p>
        </p:txBody>
      </p:sp>
      <p:sp>
        <p:nvSpPr>
          <p:cNvPr id="4" name="Date Placeholder 3"/>
          <p:cNvSpPr>
            <a:spLocks noGrp="1"/>
          </p:cNvSpPr>
          <p:nvPr>
            <p:ph type="dt" sz="half" idx="10"/>
          </p:nvPr>
        </p:nvSpPr>
        <p:spPr/>
        <p:txBody>
          <a:bodyPr/>
          <a:lstStyle/>
          <a:p>
            <a:fld id="{4F6BF3CA-3BF1-41EF-85B7-76F3B5B39146}"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Recap: Empathy Map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29642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graphical user interface&#10;&#10;Description automatically generated">
            <a:extLst>
              <a:ext uri="{FF2B5EF4-FFF2-40B4-BE49-F238E27FC236}">
                <a16:creationId xmlns:a16="http://schemas.microsoft.com/office/drawing/2014/main" id="{5ABE8F6D-C61B-C03F-EAC4-B068C23EE7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43000"/>
            <a:ext cx="8229600" cy="4525963"/>
          </a:xfrm>
        </p:spPr>
      </p:pic>
      <p:sp>
        <p:nvSpPr>
          <p:cNvPr id="4" name="Date Placeholder 3"/>
          <p:cNvSpPr>
            <a:spLocks noGrp="1"/>
          </p:cNvSpPr>
          <p:nvPr>
            <p:ph type="dt" sz="half" idx="10"/>
          </p:nvPr>
        </p:nvSpPr>
        <p:spPr/>
        <p:txBody>
          <a:bodyPr/>
          <a:lstStyle/>
          <a:p>
            <a:fld id="{64F61265-C815-4394-9D0D-C7819876305B}"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Recap: Empathy Map </a:t>
            </a:r>
            <a:r>
              <a:rPr lang="en-US" sz="2400" dirty="0" err="1"/>
              <a:t>Cont</a:t>
            </a:r>
            <a:r>
              <a:rPr lang="en-US" sz="2400" dirty="0"/>
              <a:t>…(CO1)</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28074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298450" indent="-285750">
              <a:spcBef>
                <a:spcPts val="1180"/>
              </a:spcBef>
              <a:tabLst>
                <a:tab pos="393065" algn="l"/>
                <a:tab pos="393700" algn="l"/>
              </a:tabLst>
            </a:pPr>
            <a:r>
              <a:rPr lang="en-IN" sz="1800" spc="-10" dirty="0">
                <a:latin typeface="Carlito"/>
                <a:cs typeface="Carlito"/>
              </a:rPr>
              <a:t>Great tool </a:t>
            </a:r>
            <a:r>
              <a:rPr lang="en-IN" sz="1800" spc="-15" dirty="0">
                <a:latin typeface="Carlito"/>
                <a:cs typeface="Carlito"/>
              </a:rPr>
              <a:t>for </a:t>
            </a:r>
            <a:r>
              <a:rPr lang="en-IN" sz="1800" spc="-5" dirty="0">
                <a:latin typeface="Carlito"/>
                <a:cs typeface="Carlito"/>
              </a:rPr>
              <a:t>ideating </a:t>
            </a:r>
            <a:r>
              <a:rPr lang="en-IN" sz="1800" dirty="0">
                <a:latin typeface="Carlito"/>
                <a:cs typeface="Carlito"/>
              </a:rPr>
              <a:t>&amp; </a:t>
            </a:r>
            <a:r>
              <a:rPr lang="en-IN" sz="1800" spc="-10" dirty="0">
                <a:latin typeface="Carlito"/>
                <a:cs typeface="Carlito"/>
              </a:rPr>
              <a:t>getting</a:t>
            </a:r>
            <a:r>
              <a:rPr lang="en-IN" sz="1800" spc="35" dirty="0">
                <a:latin typeface="Carlito"/>
                <a:cs typeface="Carlito"/>
              </a:rPr>
              <a:t> </a:t>
            </a:r>
            <a:r>
              <a:rPr lang="en-IN" sz="1800" spc="-5" dirty="0">
                <a:latin typeface="Carlito"/>
                <a:cs typeface="Carlito"/>
              </a:rPr>
              <a:t>unstuck.</a:t>
            </a:r>
            <a:endParaRPr lang="en-IN" sz="1800" dirty="0">
              <a:latin typeface="Carlito"/>
              <a:cs typeface="Carlito"/>
            </a:endParaRPr>
          </a:p>
          <a:p>
            <a:pPr marL="298450" indent="-285750">
              <a:spcBef>
                <a:spcPts val="1080"/>
              </a:spcBef>
              <a:tabLst>
                <a:tab pos="393065" algn="l"/>
                <a:tab pos="393700" algn="l"/>
              </a:tabLst>
            </a:pPr>
            <a:r>
              <a:rPr lang="en-IN" sz="1800" spc="-5" dirty="0">
                <a:latin typeface="Carlito"/>
                <a:cs typeface="Carlito"/>
              </a:rPr>
              <a:t>Simple </a:t>
            </a:r>
            <a:r>
              <a:rPr lang="en-IN" sz="1800" spc="-10" dirty="0">
                <a:latin typeface="Carlito"/>
                <a:cs typeface="Carlito"/>
              </a:rPr>
              <a:t>free </a:t>
            </a:r>
            <a:r>
              <a:rPr lang="en-IN" sz="1800" spc="-5" dirty="0">
                <a:latin typeface="Carlito"/>
                <a:cs typeface="Carlito"/>
              </a:rPr>
              <a:t>association of </a:t>
            </a:r>
            <a:r>
              <a:rPr lang="en-IN" sz="1800" spc="-10" dirty="0">
                <a:latin typeface="Carlito"/>
                <a:cs typeface="Carlito"/>
              </a:rPr>
              <a:t>words, </a:t>
            </a:r>
            <a:r>
              <a:rPr lang="en-IN" sz="1800" spc="-5" dirty="0">
                <a:latin typeface="Carlito"/>
                <a:cs typeface="Carlito"/>
              </a:rPr>
              <a:t>one </a:t>
            </a:r>
            <a:r>
              <a:rPr lang="en-IN" sz="1800" spc="-10" dirty="0">
                <a:latin typeface="Carlito"/>
                <a:cs typeface="Carlito"/>
              </a:rPr>
              <a:t>after </a:t>
            </a:r>
            <a:r>
              <a:rPr lang="en-IN" sz="1800" spc="-20" dirty="0">
                <a:latin typeface="Carlito"/>
                <a:cs typeface="Carlito"/>
              </a:rPr>
              <a:t>another, </a:t>
            </a:r>
            <a:r>
              <a:rPr lang="en-IN" sz="1800" spc="-10" dirty="0">
                <a:latin typeface="Carlito"/>
                <a:cs typeface="Carlito"/>
              </a:rPr>
              <a:t>to </a:t>
            </a:r>
            <a:r>
              <a:rPr lang="en-IN" sz="1800" spc="-5" dirty="0">
                <a:latin typeface="Carlito"/>
                <a:cs typeface="Carlito"/>
              </a:rPr>
              <a:t>open up idea</a:t>
            </a:r>
            <a:r>
              <a:rPr lang="en-IN" sz="1800" spc="145" dirty="0">
                <a:latin typeface="Carlito"/>
                <a:cs typeface="Carlito"/>
              </a:rPr>
              <a:t> </a:t>
            </a:r>
            <a:r>
              <a:rPr lang="en-IN" sz="1800" dirty="0">
                <a:latin typeface="Carlito"/>
                <a:cs typeface="Carlito"/>
              </a:rPr>
              <a:t>space.</a:t>
            </a:r>
          </a:p>
          <a:p>
            <a:pPr marL="298450" indent="-285750">
              <a:spcBef>
                <a:spcPts val="1080"/>
              </a:spcBef>
              <a:tabLst>
                <a:tab pos="393065" algn="l"/>
                <a:tab pos="393700" algn="l"/>
              </a:tabLst>
            </a:pPr>
            <a:r>
              <a:rPr lang="en-IN" sz="1800" spc="-5" dirty="0">
                <a:latin typeface="Carlito"/>
                <a:cs typeface="Carlito"/>
              </a:rPr>
              <a:t>Being </a:t>
            </a:r>
            <a:r>
              <a:rPr lang="en-IN" sz="1800" dirty="0">
                <a:latin typeface="Carlito"/>
                <a:cs typeface="Carlito"/>
              </a:rPr>
              <a:t>visual, </a:t>
            </a:r>
            <a:r>
              <a:rPr lang="en-IN" sz="1800" spc="-10" dirty="0">
                <a:latin typeface="Carlito"/>
                <a:cs typeface="Carlito"/>
              </a:rPr>
              <a:t>generates </a:t>
            </a:r>
            <a:r>
              <a:rPr lang="en-IN" sz="1800" spc="-5" dirty="0">
                <a:latin typeface="Carlito"/>
                <a:cs typeface="Carlito"/>
              </a:rPr>
              <a:t>lots of ideas by bypassing </a:t>
            </a:r>
            <a:r>
              <a:rPr lang="en-IN" sz="1800" dirty="0">
                <a:latin typeface="Carlito"/>
                <a:cs typeface="Carlito"/>
              </a:rPr>
              <a:t>the </a:t>
            </a:r>
            <a:r>
              <a:rPr lang="en-IN" sz="1800" spc="-5" dirty="0">
                <a:latin typeface="Carlito"/>
                <a:cs typeface="Carlito"/>
              </a:rPr>
              <a:t>inner logic </a:t>
            </a:r>
            <a:r>
              <a:rPr lang="en-IN" sz="1800" dirty="0">
                <a:latin typeface="Carlito"/>
                <a:cs typeface="Carlito"/>
              </a:rPr>
              <a:t>/ </a:t>
            </a:r>
            <a:r>
              <a:rPr lang="en-IN" sz="1800" spc="-5" dirty="0">
                <a:latin typeface="Carlito"/>
                <a:cs typeface="Carlito"/>
              </a:rPr>
              <a:t>verbal</a:t>
            </a:r>
            <a:r>
              <a:rPr lang="en-IN" sz="1800" spc="105" dirty="0">
                <a:latin typeface="Carlito"/>
                <a:cs typeface="Carlito"/>
              </a:rPr>
              <a:t> </a:t>
            </a:r>
            <a:r>
              <a:rPr lang="en-IN" sz="1800" spc="-5" dirty="0">
                <a:latin typeface="Carlito"/>
                <a:cs typeface="Carlito"/>
              </a:rPr>
              <a:t>sensor.</a:t>
            </a:r>
          </a:p>
          <a:p>
            <a:r>
              <a:rPr lang="en-IN" sz="1800" dirty="0"/>
              <a:t>Tool to represent how ideas are linked to each other and to the central idea. </a:t>
            </a:r>
          </a:p>
          <a:p>
            <a:r>
              <a:rPr lang="en-IN" sz="1800" dirty="0"/>
              <a:t>Used to generate, visualize, structure and classify items. </a:t>
            </a:r>
          </a:p>
          <a:p>
            <a:r>
              <a:rPr lang="en-IN" sz="1800" dirty="0"/>
              <a:t>Helps to look for patterns &amp; insights. </a:t>
            </a:r>
          </a:p>
          <a:p>
            <a:r>
              <a:rPr lang="en-IN" sz="1800" dirty="0"/>
              <a:t>Displays data, clusters them and helps themes &amp; patterns to emerge Provides decision criteria.</a:t>
            </a:r>
          </a:p>
          <a:p>
            <a:r>
              <a:rPr lang="en-IN" sz="1800" dirty="0"/>
              <a:t>Success lies in being a team activity. </a:t>
            </a:r>
          </a:p>
          <a:p>
            <a:r>
              <a:rPr lang="en-IN" sz="1800" dirty="0"/>
              <a:t>Taps into the power of visualization.</a:t>
            </a:r>
          </a:p>
        </p:txBody>
      </p:sp>
      <p:sp>
        <p:nvSpPr>
          <p:cNvPr id="4" name="Date Placeholder 3"/>
          <p:cNvSpPr>
            <a:spLocks noGrp="1"/>
          </p:cNvSpPr>
          <p:nvPr>
            <p:ph type="dt" sz="half" idx="10"/>
          </p:nvPr>
        </p:nvSpPr>
        <p:spPr/>
        <p:txBody>
          <a:bodyPr/>
          <a:lstStyle/>
          <a:p>
            <a:fld id="{0DAB9064-7D87-40FF-94CB-A2492D0C6765}"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Recap: </a:t>
            </a:r>
            <a:r>
              <a:rPr kumimoji="0" lang="en-US" sz="2400" b="0" i="0" u="none" strike="noStrike" kern="1200" cap="none" spc="0" normalizeH="0" baseline="0" noProof="0" dirty="0" err="1">
                <a:ln>
                  <a:noFill/>
                </a:ln>
                <a:solidFill>
                  <a:schemeClr val="dk1"/>
                </a:solidFill>
                <a:effectLst/>
                <a:uLnTx/>
                <a:uFillTx/>
                <a:latin typeface="+mn-lt"/>
                <a:ea typeface="+mn-ea"/>
                <a:cs typeface="+mn-cs"/>
              </a:rPr>
              <a:t>Mindmap</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80972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E6636B-7D46-4A75-9D13-AE80C80729D3}"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Recap: </a:t>
            </a:r>
            <a:r>
              <a:rPr kumimoji="0" lang="en-US" sz="2400" b="0" i="0" u="none" strike="noStrike" kern="1200" cap="none" spc="0" normalizeH="0" baseline="0" noProof="0" dirty="0" err="1">
                <a:ln>
                  <a:noFill/>
                </a:ln>
                <a:solidFill>
                  <a:schemeClr val="dk1"/>
                </a:solidFill>
                <a:effectLst/>
                <a:uLnTx/>
                <a:uFillTx/>
                <a:latin typeface="+mn-lt"/>
                <a:ea typeface="+mn-ea"/>
                <a:cs typeface="+mn-cs"/>
              </a:rPr>
              <a:t>Mindmap</a:t>
            </a:r>
            <a:r>
              <a:rPr kumimoji="0" lang="en-US" sz="2400" b="0" i="0" u="none" strike="noStrike" kern="1200" cap="none" spc="0" normalizeH="0" baseline="0" noProof="0" dirty="0">
                <a:ln>
                  <a:noFill/>
                </a:ln>
                <a:solidFill>
                  <a:schemeClr val="dk1"/>
                </a:solidFill>
                <a:effectLst/>
                <a:uLnTx/>
                <a:uFillTx/>
                <a:latin typeface="+mn-lt"/>
                <a:ea typeface="+mn-ea"/>
                <a:cs typeface="+mn-cs"/>
              </a:rPr>
              <a:t> </a:t>
            </a:r>
            <a:r>
              <a:rPr kumimoji="0" lang="en-US" sz="2400" b="0" i="0" u="none" strike="noStrike" kern="1200" cap="none" spc="0" normalizeH="0" baseline="0" noProof="0" dirty="0" err="1">
                <a:ln>
                  <a:noFill/>
                </a:ln>
                <a:solidFill>
                  <a:schemeClr val="dk1"/>
                </a:solidFill>
                <a:effectLst/>
                <a:uLnTx/>
                <a:uFillTx/>
                <a:latin typeface="+mn-lt"/>
                <a:ea typeface="+mn-ea"/>
                <a:cs typeface="+mn-cs"/>
              </a:rPr>
              <a:t>Cont</a:t>
            </a:r>
            <a:r>
              <a:rPr lang="en-US" sz="2400" dirty="0"/>
              <a:t>..</a:t>
            </a:r>
            <a:r>
              <a:rPr kumimoji="0" lang="en-US" sz="2400" b="0" i="0" u="none" strike="noStrike" kern="1200" cap="none" spc="0" normalizeH="0" baseline="0" noProof="0" dirty="0">
                <a:ln>
                  <a:noFill/>
                </a:ln>
                <a:solidFill>
                  <a:schemeClr val="dk1"/>
                </a:solidFill>
                <a:effectLst/>
                <a:uLnTx/>
                <a:uFillTx/>
                <a:latin typeface="+mn-lt"/>
                <a:ea typeface="+mn-ea"/>
                <a:cs typeface="+mn-cs"/>
              </a:rPr>
              <a:t>. (CO1)</a:t>
            </a:r>
          </a:p>
        </p:txBody>
      </p:sp>
      <p:sp>
        <p:nvSpPr>
          <p:cNvPr id="10" name="object 2">
            <a:extLst>
              <a:ext uri="{FF2B5EF4-FFF2-40B4-BE49-F238E27FC236}">
                <a16:creationId xmlns:a16="http://schemas.microsoft.com/office/drawing/2014/main" id="{9D90827B-3128-02F2-1502-7F2833E87136}"/>
              </a:ext>
            </a:extLst>
          </p:cNvPr>
          <p:cNvSpPr/>
          <p:nvPr/>
        </p:nvSpPr>
        <p:spPr>
          <a:xfrm>
            <a:off x="720811" y="866269"/>
            <a:ext cx="7280189" cy="5540789"/>
          </a:xfrm>
          <a:prstGeom prst="rect">
            <a:avLst/>
          </a:prstGeom>
          <a:blipFill>
            <a:blip r:embed="rId2" cstate="print"/>
            <a:stretch>
              <a:fillRect/>
            </a:stretch>
          </a:blipFill>
        </p:spPr>
        <p:txBody>
          <a:bodyPr wrap="square" lIns="0" tIns="0" rIns="0" bIns="0" rtlCol="0"/>
          <a:lstStyle/>
          <a:p>
            <a:endParaRPr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05911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3A6BCF5-6D7A-4CF0-AB17-D8418FEA09F4}"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Recap: </a:t>
            </a:r>
            <a:r>
              <a:rPr kumimoji="0" lang="en-US" sz="2400" b="0" i="0" u="none" strike="noStrike" kern="1200" cap="none" spc="0" normalizeH="0" baseline="0" noProof="0" dirty="0" err="1">
                <a:ln>
                  <a:noFill/>
                </a:ln>
                <a:solidFill>
                  <a:schemeClr val="dk1"/>
                </a:solidFill>
                <a:effectLst/>
                <a:uLnTx/>
                <a:uFillTx/>
                <a:latin typeface="+mn-lt"/>
                <a:ea typeface="+mn-ea"/>
                <a:cs typeface="+mn-cs"/>
              </a:rPr>
              <a:t>Mindmap</a:t>
            </a:r>
            <a:r>
              <a:rPr kumimoji="0" lang="en-US" sz="2400" b="0" i="0" u="none" strike="noStrike" kern="1200" cap="none" spc="0" normalizeH="0" baseline="0" noProof="0" dirty="0">
                <a:ln>
                  <a:noFill/>
                </a:ln>
                <a:solidFill>
                  <a:schemeClr val="dk1"/>
                </a:solidFill>
                <a:effectLst/>
                <a:uLnTx/>
                <a:uFillTx/>
                <a:latin typeface="+mn-lt"/>
                <a:ea typeface="+mn-ea"/>
                <a:cs typeface="+mn-cs"/>
              </a:rPr>
              <a:t> Example (CO1)</a:t>
            </a:r>
          </a:p>
        </p:txBody>
      </p:sp>
      <p:sp>
        <p:nvSpPr>
          <p:cNvPr id="8" name="object 2">
            <a:extLst>
              <a:ext uri="{FF2B5EF4-FFF2-40B4-BE49-F238E27FC236}">
                <a16:creationId xmlns:a16="http://schemas.microsoft.com/office/drawing/2014/main" id="{D3B923D3-4259-BC7E-BCE6-8D0DB945236C}"/>
              </a:ext>
            </a:extLst>
          </p:cNvPr>
          <p:cNvSpPr/>
          <p:nvPr/>
        </p:nvSpPr>
        <p:spPr>
          <a:xfrm>
            <a:off x="1219200" y="1752600"/>
            <a:ext cx="7086600" cy="3981137"/>
          </a:xfrm>
          <a:prstGeom prst="rect">
            <a:avLst/>
          </a:prstGeom>
          <a:blipFill>
            <a:blip r:embed="rId2" cstate="print"/>
            <a:stretch>
              <a:fillRect/>
            </a:stretch>
          </a:blipFill>
        </p:spPr>
        <p:txBody>
          <a:bodyPr wrap="square" lIns="0" tIns="0" rIns="0" bIns="0" rtlCol="0"/>
          <a:lstStyle/>
          <a:p>
            <a:endParaRPr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260317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just">
              <a:buNone/>
            </a:pPr>
            <a:r>
              <a:rPr lang="en-IN" sz="1800" b="1" spc="-47" dirty="0">
                <a:cs typeface="Calibri"/>
              </a:rPr>
              <a:t>CATWOE </a:t>
            </a:r>
            <a:r>
              <a:rPr lang="en-IN" sz="1800" b="1" spc="-7" dirty="0">
                <a:cs typeface="Calibri"/>
              </a:rPr>
              <a:t>Analysis </a:t>
            </a:r>
            <a:r>
              <a:rPr lang="en-IN" sz="1800" spc="-7" dirty="0">
                <a:cs typeface="Calibri"/>
              </a:rPr>
              <a:t>technique </a:t>
            </a:r>
            <a:r>
              <a:rPr lang="en-IN" sz="1800" spc="-13" dirty="0">
                <a:cs typeface="Calibri"/>
              </a:rPr>
              <a:t>was considered </a:t>
            </a:r>
            <a:r>
              <a:rPr lang="en-IN" sz="1800" dirty="0">
                <a:cs typeface="Calibri"/>
              </a:rPr>
              <a:t>as </a:t>
            </a:r>
            <a:r>
              <a:rPr lang="en-IN" sz="1800" spc="7" dirty="0">
                <a:cs typeface="Calibri"/>
              </a:rPr>
              <a:t> </a:t>
            </a:r>
            <a:r>
              <a:rPr lang="en-IN" sz="1800" spc="-7" dirty="0">
                <a:cs typeface="Calibri"/>
              </a:rPr>
              <a:t>one</a:t>
            </a:r>
            <a:r>
              <a:rPr lang="en-IN" sz="1800" dirty="0">
                <a:cs typeface="Calibri"/>
              </a:rPr>
              <a:t> </a:t>
            </a:r>
            <a:r>
              <a:rPr lang="en-IN" sz="1800" spc="-7" dirty="0">
                <a:cs typeface="Calibri"/>
              </a:rPr>
              <a:t>of</a:t>
            </a:r>
            <a:r>
              <a:rPr lang="en-IN" sz="1800" dirty="0">
                <a:cs typeface="Calibri"/>
              </a:rPr>
              <a:t> the</a:t>
            </a:r>
            <a:r>
              <a:rPr lang="en-IN" sz="1800" spc="7" dirty="0">
                <a:cs typeface="Calibri"/>
              </a:rPr>
              <a:t> </a:t>
            </a:r>
            <a:r>
              <a:rPr lang="en-IN" sz="1800" spc="-13" dirty="0">
                <a:cs typeface="Calibri"/>
              </a:rPr>
              <a:t>important</a:t>
            </a:r>
            <a:r>
              <a:rPr lang="en-IN" sz="1800" spc="-7" dirty="0">
                <a:cs typeface="Calibri"/>
              </a:rPr>
              <a:t> part</a:t>
            </a:r>
            <a:r>
              <a:rPr lang="en-IN" sz="1800" dirty="0">
                <a:cs typeface="Calibri"/>
              </a:rPr>
              <a:t> </a:t>
            </a:r>
            <a:r>
              <a:rPr lang="en-IN" sz="1800" spc="-7" dirty="0">
                <a:cs typeface="Calibri"/>
              </a:rPr>
              <a:t>of</a:t>
            </a:r>
            <a:r>
              <a:rPr lang="en-IN" sz="1800" dirty="0">
                <a:cs typeface="Calibri"/>
              </a:rPr>
              <a:t> SSM</a:t>
            </a:r>
            <a:r>
              <a:rPr lang="en-IN" sz="1800" spc="540" dirty="0">
                <a:cs typeface="Calibri"/>
              </a:rPr>
              <a:t> </a:t>
            </a:r>
            <a:r>
              <a:rPr lang="en-IN" sz="1800" spc="-7" dirty="0">
                <a:cs typeface="Calibri"/>
              </a:rPr>
              <a:t>approach </a:t>
            </a:r>
            <a:r>
              <a:rPr lang="en-IN" sz="1800" dirty="0">
                <a:cs typeface="Calibri"/>
              </a:rPr>
              <a:t> </a:t>
            </a:r>
            <a:r>
              <a:rPr lang="en-IN" sz="1800" spc="-7" dirty="0">
                <a:cs typeface="Calibri"/>
              </a:rPr>
              <a:t>while</a:t>
            </a:r>
            <a:r>
              <a:rPr lang="en-IN" sz="1800" dirty="0">
                <a:cs typeface="Calibri"/>
              </a:rPr>
              <a:t> </a:t>
            </a:r>
            <a:r>
              <a:rPr lang="en-IN" sz="1800" spc="-7" dirty="0">
                <a:cs typeface="Calibri"/>
              </a:rPr>
              <a:t>identifying</a:t>
            </a:r>
            <a:r>
              <a:rPr lang="en-IN" sz="1800" dirty="0">
                <a:cs typeface="Calibri"/>
              </a:rPr>
              <a:t> </a:t>
            </a:r>
            <a:r>
              <a:rPr lang="en-IN" sz="1800" spc="-20" dirty="0">
                <a:cs typeface="Calibri"/>
              </a:rPr>
              <a:t>stakeholders</a:t>
            </a:r>
            <a:r>
              <a:rPr lang="en-IN" sz="1800" spc="-13" dirty="0">
                <a:cs typeface="Calibri"/>
              </a:rPr>
              <a:t> </a:t>
            </a:r>
            <a:r>
              <a:rPr lang="en-IN" sz="1800" spc="-7" dirty="0">
                <a:cs typeface="Calibri"/>
              </a:rPr>
              <a:t>in</a:t>
            </a:r>
            <a:r>
              <a:rPr lang="en-IN" sz="1800" dirty="0">
                <a:cs typeface="Calibri"/>
              </a:rPr>
              <a:t> </a:t>
            </a:r>
            <a:r>
              <a:rPr lang="en-IN" sz="1800" spc="-7" dirty="0">
                <a:cs typeface="Calibri"/>
              </a:rPr>
              <a:t>solving </a:t>
            </a:r>
            <a:r>
              <a:rPr lang="en-IN" sz="1800" dirty="0">
                <a:cs typeface="Calibri"/>
              </a:rPr>
              <a:t> </a:t>
            </a:r>
            <a:r>
              <a:rPr lang="en-IN" sz="1800" spc="-13" dirty="0">
                <a:cs typeface="Calibri"/>
              </a:rPr>
              <a:t>problems.</a:t>
            </a:r>
            <a:endParaRPr lang="en-IN" sz="1800" dirty="0">
              <a:cs typeface="Calibri"/>
            </a:endParaRPr>
          </a:p>
          <a:p>
            <a:pPr marL="301406" marR="10160" indent="-285320" algn="just">
              <a:spcBef>
                <a:spcPts val="133"/>
              </a:spcBef>
              <a:buFont typeface="Arial"/>
              <a:buChar char="•"/>
              <a:tabLst>
                <a:tab pos="302252" algn="l"/>
              </a:tabLst>
            </a:pPr>
            <a:r>
              <a:rPr lang="en-IN" sz="1800" spc="-13" dirty="0">
                <a:cs typeface="Calibri"/>
              </a:rPr>
              <a:t>Enlists </a:t>
            </a:r>
            <a:r>
              <a:rPr lang="en-IN" sz="1800" dirty="0">
                <a:cs typeface="Calibri"/>
              </a:rPr>
              <a:t>all the </a:t>
            </a:r>
            <a:r>
              <a:rPr lang="en-IN" sz="1800" spc="-20" dirty="0">
                <a:cs typeface="Calibri"/>
              </a:rPr>
              <a:t>stakeholders </a:t>
            </a:r>
            <a:r>
              <a:rPr lang="en-IN" sz="1800" dirty="0">
                <a:cs typeface="Calibri"/>
              </a:rPr>
              <a:t>who </a:t>
            </a:r>
            <a:r>
              <a:rPr lang="en-IN" sz="1800" spc="-7" dirty="0">
                <a:cs typeface="Calibri"/>
              </a:rPr>
              <a:t>would </a:t>
            </a:r>
            <a:r>
              <a:rPr lang="en-IN" sz="1800" dirty="0">
                <a:cs typeface="Calibri"/>
              </a:rPr>
              <a:t>be </a:t>
            </a:r>
            <a:r>
              <a:rPr lang="en-IN" sz="1800" spc="-20" dirty="0">
                <a:cs typeface="Calibri"/>
              </a:rPr>
              <a:t>affected </a:t>
            </a:r>
            <a:r>
              <a:rPr lang="en-IN" sz="1800" dirty="0">
                <a:cs typeface="Calibri"/>
              </a:rPr>
              <a:t>while </a:t>
            </a:r>
            <a:r>
              <a:rPr lang="en-IN" sz="1800" spc="7" dirty="0">
                <a:cs typeface="Calibri"/>
              </a:rPr>
              <a:t> </a:t>
            </a:r>
            <a:r>
              <a:rPr lang="en-IN" sz="1800" spc="-7" dirty="0">
                <a:cs typeface="Calibri"/>
              </a:rPr>
              <a:t>solving problems</a:t>
            </a:r>
            <a:r>
              <a:rPr lang="en-IN" sz="1800" dirty="0">
                <a:cs typeface="Calibri"/>
              </a:rPr>
              <a:t> &amp;</a:t>
            </a:r>
            <a:r>
              <a:rPr lang="en-IN" sz="1800" spc="13" dirty="0">
                <a:cs typeface="Calibri"/>
              </a:rPr>
              <a:t> </a:t>
            </a:r>
            <a:r>
              <a:rPr lang="en-IN" sz="1800" spc="-13" dirty="0">
                <a:cs typeface="Calibri"/>
              </a:rPr>
              <a:t>understand</a:t>
            </a:r>
            <a:r>
              <a:rPr lang="en-IN" sz="1800" spc="13" dirty="0">
                <a:cs typeface="Calibri"/>
              </a:rPr>
              <a:t> </a:t>
            </a:r>
            <a:r>
              <a:rPr lang="en-IN" sz="1800" dirty="0">
                <a:cs typeface="Calibri"/>
              </a:rPr>
              <a:t>their </a:t>
            </a:r>
            <a:r>
              <a:rPr lang="en-IN" sz="1800" spc="-13" dirty="0">
                <a:cs typeface="Calibri"/>
              </a:rPr>
              <a:t>perspective</a:t>
            </a:r>
            <a:endParaRPr lang="en-IN" sz="1800" dirty="0">
              <a:cs typeface="Calibri"/>
            </a:endParaRPr>
          </a:p>
          <a:p>
            <a:pPr>
              <a:spcBef>
                <a:spcPts val="27"/>
              </a:spcBef>
              <a:buFont typeface="Arial"/>
              <a:buChar char="•"/>
            </a:pPr>
            <a:endParaRPr lang="en-IN" sz="1800" dirty="0">
              <a:cs typeface="Calibri"/>
            </a:endParaRPr>
          </a:p>
          <a:p>
            <a:pPr marL="301406" marR="8466" indent="-285320" algn="just">
              <a:buFont typeface="Arial"/>
              <a:buChar char="•"/>
              <a:tabLst>
                <a:tab pos="302252" algn="l"/>
              </a:tabLst>
            </a:pPr>
            <a:r>
              <a:rPr lang="en-IN" sz="1800" spc="-7" dirty="0">
                <a:cs typeface="Calibri"/>
              </a:rPr>
              <a:t>Helps</a:t>
            </a:r>
            <a:r>
              <a:rPr lang="en-IN" sz="1800" dirty="0">
                <a:cs typeface="Calibri"/>
              </a:rPr>
              <a:t> </a:t>
            </a:r>
            <a:r>
              <a:rPr lang="en-IN" sz="1800" spc="-13" dirty="0">
                <a:cs typeface="Calibri"/>
              </a:rPr>
              <a:t>to</a:t>
            </a:r>
            <a:r>
              <a:rPr lang="en-IN" sz="1800" spc="-7" dirty="0">
                <a:cs typeface="Calibri"/>
              </a:rPr>
              <a:t> </a:t>
            </a:r>
            <a:r>
              <a:rPr lang="en-IN" sz="1800" spc="-13" dirty="0">
                <a:cs typeface="Calibri"/>
              </a:rPr>
              <a:t>avoid</a:t>
            </a:r>
            <a:r>
              <a:rPr lang="en-IN" sz="1800" spc="-7" dirty="0">
                <a:cs typeface="Calibri"/>
              </a:rPr>
              <a:t> </a:t>
            </a:r>
            <a:r>
              <a:rPr lang="en-IN" sz="1800" dirty="0">
                <a:cs typeface="Calibri"/>
              </a:rPr>
              <a:t>the</a:t>
            </a:r>
            <a:r>
              <a:rPr lang="en-IN" sz="1800" spc="7" dirty="0">
                <a:cs typeface="Calibri"/>
              </a:rPr>
              <a:t> </a:t>
            </a:r>
            <a:r>
              <a:rPr lang="en-IN" sz="1800" spc="-7" dirty="0">
                <a:cs typeface="Calibri"/>
              </a:rPr>
              <a:t>personal</a:t>
            </a:r>
            <a:r>
              <a:rPr lang="en-IN" sz="1800" dirty="0">
                <a:cs typeface="Calibri"/>
              </a:rPr>
              <a:t> </a:t>
            </a:r>
            <a:r>
              <a:rPr lang="en-IN" sz="1800" spc="-7" dirty="0">
                <a:cs typeface="Calibri"/>
              </a:rPr>
              <a:t>bias/beliefs</a:t>
            </a:r>
            <a:r>
              <a:rPr lang="en-IN" sz="1800" dirty="0">
                <a:cs typeface="Calibri"/>
              </a:rPr>
              <a:t> of</a:t>
            </a:r>
            <a:r>
              <a:rPr lang="en-IN" sz="1800" spc="7" dirty="0">
                <a:cs typeface="Calibri"/>
              </a:rPr>
              <a:t> </a:t>
            </a:r>
            <a:r>
              <a:rPr lang="en-IN" sz="1800" spc="-13" dirty="0">
                <a:cs typeface="Calibri"/>
              </a:rPr>
              <a:t>problem </a:t>
            </a:r>
            <a:r>
              <a:rPr lang="en-IN" sz="1800" spc="-7" dirty="0">
                <a:cs typeface="Calibri"/>
              </a:rPr>
              <a:t> </a:t>
            </a:r>
            <a:r>
              <a:rPr lang="en-IN" sz="1800" spc="-13" dirty="0">
                <a:cs typeface="Calibri"/>
              </a:rPr>
              <a:t>solvers</a:t>
            </a:r>
            <a:r>
              <a:rPr lang="en-IN" sz="1800" spc="-7" dirty="0">
                <a:cs typeface="Calibri"/>
              </a:rPr>
              <a:t> </a:t>
            </a:r>
            <a:r>
              <a:rPr lang="en-IN" sz="1800" dirty="0">
                <a:cs typeface="Calibri"/>
              </a:rPr>
              <a:t>as</a:t>
            </a:r>
            <a:r>
              <a:rPr lang="en-IN" sz="1800" spc="7" dirty="0">
                <a:cs typeface="Calibri"/>
              </a:rPr>
              <a:t> </a:t>
            </a:r>
            <a:r>
              <a:rPr lang="en-IN" sz="1800" spc="-7" dirty="0">
                <a:cs typeface="Calibri"/>
              </a:rPr>
              <a:t>they</a:t>
            </a:r>
            <a:r>
              <a:rPr lang="en-IN" sz="1800" dirty="0">
                <a:cs typeface="Calibri"/>
              </a:rPr>
              <a:t> </a:t>
            </a:r>
            <a:r>
              <a:rPr lang="en-IN" sz="1800" spc="-13" dirty="0">
                <a:cs typeface="Calibri"/>
              </a:rPr>
              <a:t>critically</a:t>
            </a:r>
            <a:r>
              <a:rPr lang="en-IN" sz="1800" spc="-7" dirty="0">
                <a:cs typeface="Calibri"/>
              </a:rPr>
              <a:t> discuss</a:t>
            </a:r>
            <a:r>
              <a:rPr lang="en-IN" sz="1800" dirty="0">
                <a:cs typeface="Calibri"/>
              </a:rPr>
              <a:t> each</a:t>
            </a:r>
            <a:r>
              <a:rPr lang="en-IN" sz="1800" spc="7" dirty="0">
                <a:cs typeface="Calibri"/>
              </a:rPr>
              <a:t> </a:t>
            </a:r>
            <a:r>
              <a:rPr lang="en-IN" sz="1800" dirty="0">
                <a:cs typeface="Calibri"/>
              </a:rPr>
              <a:t>element</a:t>
            </a:r>
            <a:r>
              <a:rPr lang="en-IN" sz="1800" spc="545" dirty="0">
                <a:cs typeface="Calibri"/>
              </a:rPr>
              <a:t> </a:t>
            </a:r>
            <a:r>
              <a:rPr lang="en-IN" sz="1800" dirty="0">
                <a:cs typeface="Calibri"/>
              </a:rPr>
              <a:t>of </a:t>
            </a:r>
            <a:r>
              <a:rPr lang="en-IN" sz="1800" spc="7" dirty="0">
                <a:cs typeface="Calibri"/>
              </a:rPr>
              <a:t> </a:t>
            </a:r>
            <a:r>
              <a:rPr lang="en-IN" sz="1800" spc="-47" dirty="0">
                <a:cs typeface="Calibri"/>
              </a:rPr>
              <a:t>CATWOE</a:t>
            </a:r>
            <a:endParaRPr lang="en-IN" sz="1800" dirty="0">
              <a:cs typeface="Calibri"/>
            </a:endParaRPr>
          </a:p>
          <a:p>
            <a:pPr>
              <a:spcBef>
                <a:spcPts val="33"/>
              </a:spcBef>
              <a:buFont typeface="Arial"/>
              <a:buChar char="•"/>
            </a:pPr>
            <a:endParaRPr lang="en-IN" sz="1800" dirty="0">
              <a:cs typeface="Calibri"/>
            </a:endParaRPr>
          </a:p>
          <a:p>
            <a:pPr marL="301406" marR="9313" indent="-285320" algn="just">
              <a:spcBef>
                <a:spcPts val="7"/>
              </a:spcBef>
              <a:buFont typeface="Arial"/>
              <a:buChar char="•"/>
              <a:tabLst>
                <a:tab pos="302252" algn="l"/>
              </a:tabLst>
            </a:pPr>
            <a:r>
              <a:rPr lang="en-IN" sz="1800" spc="-7" dirty="0">
                <a:cs typeface="Calibri"/>
              </a:rPr>
              <a:t>Unearths </a:t>
            </a:r>
            <a:r>
              <a:rPr lang="en-IN" sz="1800" dirty="0">
                <a:cs typeface="Calibri"/>
              </a:rPr>
              <a:t>the </a:t>
            </a:r>
            <a:r>
              <a:rPr lang="en-IN" sz="1800" spc="-7" dirty="0">
                <a:cs typeface="Calibri"/>
              </a:rPr>
              <a:t>bigger </a:t>
            </a:r>
            <a:r>
              <a:rPr lang="en-IN" sz="1800" spc="-13" dirty="0">
                <a:cs typeface="Calibri"/>
              </a:rPr>
              <a:t>picture </a:t>
            </a:r>
            <a:r>
              <a:rPr lang="en-IN" sz="1800" spc="-7" dirty="0">
                <a:cs typeface="Calibri"/>
              </a:rPr>
              <a:t>with </a:t>
            </a:r>
            <a:r>
              <a:rPr lang="en-IN" sz="1800" spc="-20" dirty="0">
                <a:cs typeface="Calibri"/>
              </a:rPr>
              <a:t>regards </a:t>
            </a:r>
            <a:r>
              <a:rPr lang="en-IN" sz="1800" spc="-13" dirty="0">
                <a:cs typeface="Calibri"/>
              </a:rPr>
              <a:t>to constraints, </a:t>
            </a:r>
            <a:r>
              <a:rPr lang="en-IN" sz="1800" spc="-7" dirty="0">
                <a:cs typeface="Calibri"/>
              </a:rPr>
              <a:t> challenges, possible </a:t>
            </a:r>
            <a:r>
              <a:rPr lang="en-IN" sz="1800" spc="-13" dirty="0">
                <a:cs typeface="Calibri"/>
              </a:rPr>
              <a:t>outcomes </a:t>
            </a:r>
            <a:r>
              <a:rPr lang="en-IN" sz="1800" dirty="0">
                <a:cs typeface="Calibri"/>
              </a:rPr>
              <a:t>and their </a:t>
            </a:r>
            <a:r>
              <a:rPr lang="en-IN" sz="1800" spc="-20" dirty="0">
                <a:cs typeface="Calibri"/>
              </a:rPr>
              <a:t>effects </a:t>
            </a:r>
            <a:r>
              <a:rPr lang="en-IN" sz="1800" dirty="0">
                <a:cs typeface="Calibri"/>
              </a:rPr>
              <a:t>on the </a:t>
            </a:r>
            <a:r>
              <a:rPr lang="en-IN" sz="1800" spc="7" dirty="0">
                <a:cs typeface="Calibri"/>
              </a:rPr>
              <a:t> </a:t>
            </a:r>
            <a:r>
              <a:rPr lang="en-IN" sz="1800" spc="-20" dirty="0">
                <a:cs typeface="Calibri"/>
              </a:rPr>
              <a:t>stakeholder(s)</a:t>
            </a:r>
            <a:endParaRPr lang="en-IN" sz="1800" dirty="0">
              <a:cs typeface="Calibri"/>
            </a:endParaRPr>
          </a:p>
          <a:p>
            <a:pPr>
              <a:spcBef>
                <a:spcPts val="33"/>
              </a:spcBef>
              <a:buFont typeface="Arial"/>
              <a:buChar char="•"/>
            </a:pPr>
            <a:endParaRPr lang="en-IN" sz="1800" dirty="0">
              <a:cs typeface="Calibri"/>
            </a:endParaRPr>
          </a:p>
          <a:p>
            <a:pPr marL="301406" marR="6773" indent="-285320" algn="just">
              <a:buFont typeface="Arial"/>
              <a:buChar char="•"/>
              <a:tabLst>
                <a:tab pos="302252" algn="l"/>
              </a:tabLst>
            </a:pPr>
            <a:r>
              <a:rPr lang="en-IN" sz="1800" spc="-13" dirty="0">
                <a:cs typeface="Calibri"/>
              </a:rPr>
              <a:t>Understand</a:t>
            </a:r>
            <a:r>
              <a:rPr lang="en-IN" sz="1800" spc="-7" dirty="0">
                <a:cs typeface="Calibri"/>
              </a:rPr>
              <a:t> </a:t>
            </a:r>
            <a:r>
              <a:rPr lang="en-IN" sz="1800" dirty="0">
                <a:cs typeface="Calibri"/>
              </a:rPr>
              <a:t>the</a:t>
            </a:r>
            <a:r>
              <a:rPr lang="en-IN" sz="1800" spc="7" dirty="0">
                <a:cs typeface="Calibri"/>
              </a:rPr>
              <a:t> </a:t>
            </a:r>
            <a:r>
              <a:rPr lang="en-IN" sz="1800" spc="-13" dirty="0">
                <a:cs typeface="Calibri"/>
              </a:rPr>
              <a:t>conflicts</a:t>
            </a:r>
            <a:r>
              <a:rPr lang="en-IN" sz="1800" spc="-7" dirty="0">
                <a:cs typeface="Calibri"/>
              </a:rPr>
              <a:t> </a:t>
            </a:r>
            <a:r>
              <a:rPr lang="en-IN" sz="1800" dirty="0">
                <a:cs typeface="Calibri"/>
              </a:rPr>
              <a:t>between</a:t>
            </a:r>
            <a:r>
              <a:rPr lang="en-IN" sz="1800" spc="7" dirty="0">
                <a:cs typeface="Calibri"/>
              </a:rPr>
              <a:t> </a:t>
            </a:r>
            <a:r>
              <a:rPr lang="en-IN" sz="1800" spc="-20" dirty="0">
                <a:cs typeface="Calibri"/>
              </a:rPr>
              <a:t>stakeholders,</a:t>
            </a:r>
            <a:r>
              <a:rPr lang="en-IN" sz="1800" spc="-13" dirty="0">
                <a:cs typeface="Calibri"/>
              </a:rPr>
              <a:t> </a:t>
            </a:r>
            <a:r>
              <a:rPr lang="en-IN" sz="1800" dirty="0">
                <a:cs typeface="Calibri"/>
              </a:rPr>
              <a:t>their </a:t>
            </a:r>
            <a:r>
              <a:rPr lang="en-IN" sz="1800" spc="7" dirty="0">
                <a:cs typeface="Calibri"/>
              </a:rPr>
              <a:t> </a:t>
            </a:r>
            <a:r>
              <a:rPr lang="en-IN" sz="1800" spc="-13" dirty="0">
                <a:cs typeface="Calibri"/>
              </a:rPr>
              <a:t>roles, conflicts </a:t>
            </a:r>
            <a:r>
              <a:rPr lang="en-IN" sz="1800" dirty="0">
                <a:cs typeface="Calibri"/>
              </a:rPr>
              <a:t>in </a:t>
            </a:r>
            <a:r>
              <a:rPr lang="en-IN" sz="1800" spc="-13" dirty="0">
                <a:cs typeface="Calibri"/>
              </a:rPr>
              <a:t>roles </a:t>
            </a:r>
            <a:r>
              <a:rPr lang="en-IN" sz="1800" dirty="0">
                <a:cs typeface="Calibri"/>
              </a:rPr>
              <a:t>&amp; </a:t>
            </a:r>
            <a:r>
              <a:rPr lang="en-IN" sz="1800" spc="-7" dirty="0">
                <a:cs typeface="Calibri"/>
              </a:rPr>
              <a:t>possible actions (they </a:t>
            </a:r>
            <a:r>
              <a:rPr lang="en-IN" sz="1800" dirty="0">
                <a:cs typeface="Calibri"/>
              </a:rPr>
              <a:t>might </a:t>
            </a:r>
            <a:r>
              <a:rPr lang="en-IN" sz="1800" spc="7" dirty="0">
                <a:cs typeface="Calibri"/>
              </a:rPr>
              <a:t> </a:t>
            </a:r>
            <a:r>
              <a:rPr lang="en-IN" sz="1800" spc="-27" dirty="0">
                <a:cs typeface="Calibri"/>
              </a:rPr>
              <a:t>take)</a:t>
            </a:r>
            <a:r>
              <a:rPr lang="en-IN" sz="1800" spc="7" dirty="0">
                <a:cs typeface="Calibri"/>
              </a:rPr>
              <a:t> </a:t>
            </a:r>
            <a:r>
              <a:rPr lang="en-IN" sz="1800" spc="-7" dirty="0">
                <a:cs typeface="Calibri"/>
              </a:rPr>
              <a:t>during</a:t>
            </a:r>
            <a:r>
              <a:rPr lang="en-IN" sz="1800" spc="20" dirty="0">
                <a:cs typeface="Calibri"/>
              </a:rPr>
              <a:t> </a:t>
            </a:r>
            <a:r>
              <a:rPr lang="en-IN" sz="1800" dirty="0">
                <a:cs typeface="Calibri"/>
              </a:rPr>
              <a:t>the</a:t>
            </a:r>
            <a:r>
              <a:rPr lang="en-IN" sz="1800" spc="20" dirty="0">
                <a:cs typeface="Calibri"/>
              </a:rPr>
              <a:t> </a:t>
            </a:r>
            <a:r>
              <a:rPr lang="en-IN" sz="1800" spc="-13" dirty="0">
                <a:cs typeface="Calibri"/>
              </a:rPr>
              <a:t>process </a:t>
            </a:r>
            <a:r>
              <a:rPr lang="en-IN" sz="1800" dirty="0">
                <a:cs typeface="Calibri"/>
              </a:rPr>
              <a:t>of</a:t>
            </a:r>
            <a:r>
              <a:rPr lang="en-IN" sz="1800" spc="13" dirty="0">
                <a:cs typeface="Calibri"/>
              </a:rPr>
              <a:t> </a:t>
            </a:r>
            <a:r>
              <a:rPr lang="en-IN" sz="1800" spc="-13" dirty="0">
                <a:cs typeface="Calibri"/>
              </a:rPr>
              <a:t>problem</a:t>
            </a:r>
            <a:r>
              <a:rPr lang="en-IN" sz="1800" spc="13" dirty="0">
                <a:cs typeface="Calibri"/>
              </a:rPr>
              <a:t> </a:t>
            </a:r>
            <a:r>
              <a:rPr lang="en-IN" sz="1800" spc="-7" dirty="0">
                <a:cs typeface="Calibri"/>
              </a:rPr>
              <a:t>solving</a:t>
            </a:r>
            <a:endParaRPr lang="en-IN" sz="1800" dirty="0">
              <a:cs typeface="Calibri"/>
            </a:endParaRPr>
          </a:p>
          <a:p>
            <a:pPr marL="0" indent="0">
              <a:buNone/>
            </a:pPr>
            <a:endParaRPr lang="en-US" sz="1800" dirty="0"/>
          </a:p>
        </p:txBody>
      </p:sp>
      <p:sp>
        <p:nvSpPr>
          <p:cNvPr id="4" name="Date Placeholder 3"/>
          <p:cNvSpPr>
            <a:spLocks noGrp="1"/>
          </p:cNvSpPr>
          <p:nvPr>
            <p:ph type="dt" sz="half" idx="10"/>
          </p:nvPr>
        </p:nvSpPr>
        <p:spPr/>
        <p:txBody>
          <a:bodyPr/>
          <a:lstStyle/>
          <a:p>
            <a:fld id="{8C2F6B48-3F3C-486B-8BE0-9BBA99369CC8}"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kumimoji="0" lang="en-US" sz="2400" i="0" u="none" strike="noStrike" kern="1200" cap="none" spc="0" normalizeH="0" baseline="0" noProof="0" dirty="0">
                <a:ln>
                  <a:noFill/>
                </a:ln>
                <a:solidFill>
                  <a:schemeClr val="dk1"/>
                </a:solidFill>
                <a:effectLst/>
                <a:uLnTx/>
                <a:uFillTx/>
                <a:latin typeface="+mn-lt"/>
                <a:ea typeface="+mn-ea"/>
                <a:cs typeface="+mn-cs"/>
              </a:rPr>
              <a:t>Recap: </a:t>
            </a:r>
            <a:r>
              <a:rPr lang="en-IN" sz="2400" spc="-47" dirty="0">
                <a:cs typeface="Calibri"/>
              </a:rPr>
              <a:t>CATWOE </a:t>
            </a:r>
            <a:r>
              <a:rPr lang="en-IN" sz="2400" spc="-7" dirty="0">
                <a:cs typeface="Calibri"/>
              </a:rPr>
              <a:t>Analysis (CO1)</a:t>
            </a:r>
            <a:endParaRPr kumimoji="0" lang="en-US" sz="240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079333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92500"/>
          </a:bodyPr>
          <a:lstStyle/>
          <a:p>
            <a:pPr marL="359824" marR="401310" indent="-343738">
              <a:spcBef>
                <a:spcPts val="133"/>
              </a:spcBef>
              <a:buFont typeface="Arial"/>
              <a:buChar char="•"/>
              <a:tabLst>
                <a:tab pos="359824" algn="l"/>
                <a:tab pos="360671" algn="l"/>
              </a:tabLst>
            </a:pPr>
            <a:r>
              <a:rPr lang="en-IN" spc="-107" dirty="0">
                <a:cs typeface="Calibri"/>
              </a:rPr>
              <a:t>To</a:t>
            </a:r>
            <a:r>
              <a:rPr lang="en-IN" spc="-20" dirty="0">
                <a:cs typeface="Calibri"/>
              </a:rPr>
              <a:t> </a:t>
            </a:r>
            <a:r>
              <a:rPr lang="en-IN" spc="-13" dirty="0">
                <a:cs typeface="Calibri"/>
              </a:rPr>
              <a:t>solve</a:t>
            </a:r>
            <a:r>
              <a:rPr lang="en-IN" dirty="0">
                <a:cs typeface="Calibri"/>
              </a:rPr>
              <a:t> </a:t>
            </a:r>
            <a:r>
              <a:rPr lang="en-IN" spc="-20" dirty="0">
                <a:cs typeface="Calibri"/>
              </a:rPr>
              <a:t>any</a:t>
            </a:r>
            <a:r>
              <a:rPr lang="en-IN" spc="-7" dirty="0">
                <a:cs typeface="Calibri"/>
              </a:rPr>
              <a:t> </a:t>
            </a:r>
            <a:r>
              <a:rPr lang="en-IN" spc="-13" dirty="0">
                <a:cs typeface="Calibri"/>
              </a:rPr>
              <a:t>complex problem</a:t>
            </a:r>
            <a:r>
              <a:rPr lang="en-IN" spc="7" dirty="0">
                <a:cs typeface="Calibri"/>
              </a:rPr>
              <a:t> </a:t>
            </a:r>
            <a:r>
              <a:rPr lang="en-IN" spc="-7" dirty="0">
                <a:cs typeface="Calibri"/>
              </a:rPr>
              <a:t>where</a:t>
            </a:r>
            <a:r>
              <a:rPr lang="en-IN" spc="40" dirty="0">
                <a:cs typeface="Calibri"/>
              </a:rPr>
              <a:t> </a:t>
            </a:r>
            <a:r>
              <a:rPr lang="en-IN" spc="-7" dirty="0">
                <a:cs typeface="Calibri"/>
              </a:rPr>
              <a:t>multiple </a:t>
            </a:r>
            <a:r>
              <a:rPr lang="en-IN" spc="-527" dirty="0">
                <a:cs typeface="Calibri"/>
              </a:rPr>
              <a:t> </a:t>
            </a:r>
            <a:r>
              <a:rPr lang="en-IN" spc="-20" dirty="0">
                <a:cs typeface="Calibri"/>
              </a:rPr>
              <a:t>stakeholders</a:t>
            </a:r>
            <a:r>
              <a:rPr lang="en-IN" spc="13" dirty="0">
                <a:cs typeface="Calibri"/>
              </a:rPr>
              <a:t> </a:t>
            </a:r>
            <a:r>
              <a:rPr lang="en-IN" spc="-13" dirty="0">
                <a:cs typeface="Calibri"/>
              </a:rPr>
              <a:t>are</a:t>
            </a:r>
            <a:r>
              <a:rPr lang="en-IN" dirty="0">
                <a:cs typeface="Calibri"/>
              </a:rPr>
              <a:t> </a:t>
            </a:r>
            <a:r>
              <a:rPr lang="en-IN" spc="-13" dirty="0">
                <a:cs typeface="Calibri"/>
              </a:rPr>
              <a:t>involved.</a:t>
            </a:r>
            <a:endParaRPr lang="en-IN" dirty="0">
              <a:cs typeface="Calibri"/>
            </a:endParaRPr>
          </a:p>
          <a:p>
            <a:pPr marL="359824" indent="-343738">
              <a:buFont typeface="Arial"/>
              <a:buChar char="•"/>
              <a:tabLst>
                <a:tab pos="359824" algn="l"/>
                <a:tab pos="360671" algn="l"/>
              </a:tabLst>
            </a:pPr>
            <a:r>
              <a:rPr lang="en-IN" spc="-107" dirty="0">
                <a:cs typeface="Calibri"/>
              </a:rPr>
              <a:t>To</a:t>
            </a:r>
            <a:r>
              <a:rPr lang="en-IN" spc="-13" dirty="0">
                <a:cs typeface="Calibri"/>
              </a:rPr>
              <a:t> </a:t>
            </a:r>
            <a:r>
              <a:rPr lang="en-IN" spc="-7" dirty="0">
                <a:cs typeface="Calibri"/>
              </a:rPr>
              <a:t>change</a:t>
            </a:r>
            <a:r>
              <a:rPr lang="en-IN" spc="20" dirty="0">
                <a:cs typeface="Calibri"/>
              </a:rPr>
              <a:t> </a:t>
            </a:r>
            <a:r>
              <a:rPr lang="en-IN" dirty="0">
                <a:cs typeface="Calibri"/>
              </a:rPr>
              <a:t>an</a:t>
            </a:r>
            <a:r>
              <a:rPr lang="en-IN" spc="-7" dirty="0">
                <a:cs typeface="Calibri"/>
              </a:rPr>
              <a:t> </a:t>
            </a:r>
            <a:r>
              <a:rPr lang="en-IN" spc="-13" dirty="0">
                <a:cs typeface="Calibri"/>
              </a:rPr>
              <a:t>existing</a:t>
            </a:r>
            <a:r>
              <a:rPr lang="en-IN" dirty="0">
                <a:cs typeface="Calibri"/>
              </a:rPr>
              <a:t> </a:t>
            </a:r>
            <a:r>
              <a:rPr lang="en-IN" spc="-27" dirty="0">
                <a:cs typeface="Calibri"/>
              </a:rPr>
              <a:t>system</a:t>
            </a:r>
            <a:r>
              <a:rPr lang="en-IN" spc="13" dirty="0">
                <a:cs typeface="Calibri"/>
              </a:rPr>
              <a:t> </a:t>
            </a:r>
            <a:r>
              <a:rPr lang="en-IN" spc="-7" dirty="0">
                <a:cs typeface="Calibri"/>
              </a:rPr>
              <a:t>impacting</a:t>
            </a:r>
            <a:r>
              <a:rPr lang="en-IN" spc="13" dirty="0">
                <a:cs typeface="Calibri"/>
              </a:rPr>
              <a:t> </a:t>
            </a:r>
            <a:r>
              <a:rPr lang="en-IN" dirty="0">
                <a:cs typeface="Calibri"/>
              </a:rPr>
              <a:t>a</a:t>
            </a:r>
            <a:r>
              <a:rPr lang="en-IN" spc="7" dirty="0">
                <a:cs typeface="Calibri"/>
              </a:rPr>
              <a:t> </a:t>
            </a:r>
            <a:r>
              <a:rPr lang="en-IN" spc="-13" dirty="0">
                <a:cs typeface="Calibri"/>
              </a:rPr>
              <a:t>variety </a:t>
            </a:r>
            <a:r>
              <a:rPr lang="en-IN" spc="-7" dirty="0">
                <a:cs typeface="Calibri"/>
              </a:rPr>
              <a:t>of</a:t>
            </a:r>
            <a:r>
              <a:rPr lang="en-IN" spc="-47" dirty="0">
                <a:cs typeface="Calibri"/>
              </a:rPr>
              <a:t> </a:t>
            </a:r>
            <a:r>
              <a:rPr lang="en-IN" spc="-7" dirty="0">
                <a:cs typeface="Calibri"/>
              </a:rPr>
              <a:t>people.</a:t>
            </a:r>
            <a:endParaRPr lang="en-IN" dirty="0">
              <a:cs typeface="Calibri"/>
            </a:endParaRPr>
          </a:p>
          <a:p>
            <a:pPr marL="359824" marR="902524" indent="-343738">
              <a:buFont typeface="Arial"/>
              <a:buChar char="•"/>
              <a:tabLst>
                <a:tab pos="359824" algn="l"/>
                <a:tab pos="360671" algn="l"/>
              </a:tabLst>
            </a:pPr>
            <a:r>
              <a:rPr lang="en-IN" spc="-107" dirty="0">
                <a:cs typeface="Calibri"/>
              </a:rPr>
              <a:t>To</a:t>
            </a:r>
            <a:r>
              <a:rPr lang="en-IN" spc="-27" dirty="0">
                <a:cs typeface="Calibri"/>
              </a:rPr>
              <a:t> </a:t>
            </a:r>
            <a:r>
              <a:rPr lang="en-IN" dirty="0">
                <a:cs typeface="Calibri"/>
              </a:rPr>
              <a:t>enable </a:t>
            </a:r>
            <a:r>
              <a:rPr lang="en-IN" spc="-7" dirty="0">
                <a:cs typeface="Calibri"/>
              </a:rPr>
              <a:t>Change</a:t>
            </a:r>
            <a:r>
              <a:rPr lang="en-IN" spc="-20" dirty="0">
                <a:cs typeface="Calibri"/>
              </a:rPr>
              <a:t> </a:t>
            </a:r>
            <a:r>
              <a:rPr lang="en-IN" dirty="0">
                <a:cs typeface="Calibri"/>
              </a:rPr>
              <a:t>Management</a:t>
            </a:r>
            <a:r>
              <a:rPr lang="en-IN" spc="-33" dirty="0">
                <a:cs typeface="Calibri"/>
              </a:rPr>
              <a:t> </a:t>
            </a:r>
            <a:r>
              <a:rPr lang="en-IN" spc="-20" dirty="0">
                <a:cs typeface="Calibri"/>
              </a:rPr>
              <a:t>for better </a:t>
            </a:r>
            <a:r>
              <a:rPr lang="en-IN" spc="-520" dirty="0">
                <a:cs typeface="Calibri"/>
              </a:rPr>
              <a:t> </a:t>
            </a:r>
            <a:r>
              <a:rPr lang="en-IN" spc="-7" dirty="0">
                <a:cs typeface="Calibri"/>
              </a:rPr>
              <a:t>adoption</a:t>
            </a:r>
            <a:r>
              <a:rPr lang="en-IN" spc="20" dirty="0">
                <a:cs typeface="Calibri"/>
              </a:rPr>
              <a:t> </a:t>
            </a:r>
            <a:r>
              <a:rPr lang="en-IN" spc="-7" dirty="0">
                <a:cs typeface="Calibri"/>
              </a:rPr>
              <a:t>of</a:t>
            </a:r>
            <a:r>
              <a:rPr lang="en-IN" spc="-13" dirty="0">
                <a:cs typeface="Calibri"/>
              </a:rPr>
              <a:t> </a:t>
            </a:r>
            <a:r>
              <a:rPr lang="en-IN" spc="-7" dirty="0">
                <a:cs typeface="Calibri"/>
              </a:rPr>
              <a:t>change</a:t>
            </a:r>
            <a:r>
              <a:rPr lang="en-IN" spc="20" dirty="0">
                <a:cs typeface="Calibri"/>
              </a:rPr>
              <a:t> </a:t>
            </a:r>
            <a:r>
              <a:rPr lang="en-IN" spc="-7" dirty="0">
                <a:cs typeface="Calibri"/>
              </a:rPr>
              <a:t>by </a:t>
            </a:r>
            <a:r>
              <a:rPr lang="en-IN" spc="-20" dirty="0">
                <a:cs typeface="Calibri"/>
              </a:rPr>
              <a:t>stakeholders.</a:t>
            </a:r>
            <a:endParaRPr lang="en-IN" dirty="0">
              <a:cs typeface="Calibri"/>
            </a:endParaRPr>
          </a:p>
          <a:p>
            <a:pPr marL="359824" indent="-343738">
              <a:spcBef>
                <a:spcPts val="7"/>
              </a:spcBef>
              <a:buFont typeface="Arial"/>
              <a:buChar char="•"/>
              <a:tabLst>
                <a:tab pos="359824" algn="l"/>
                <a:tab pos="360671" algn="l"/>
              </a:tabLst>
            </a:pPr>
            <a:r>
              <a:rPr lang="en-IN" dirty="0">
                <a:cs typeface="Calibri"/>
              </a:rPr>
              <a:t>Used</a:t>
            </a:r>
            <a:r>
              <a:rPr lang="en-IN" spc="-7" dirty="0">
                <a:cs typeface="Calibri"/>
              </a:rPr>
              <a:t> in</a:t>
            </a:r>
            <a:r>
              <a:rPr lang="en-IN" dirty="0">
                <a:cs typeface="Calibri"/>
              </a:rPr>
              <a:t> </a:t>
            </a:r>
            <a:r>
              <a:rPr lang="en-IN" spc="-7" dirty="0">
                <a:cs typeface="Calibri"/>
              </a:rPr>
              <a:t>typical </a:t>
            </a:r>
            <a:r>
              <a:rPr lang="en-IN" spc="-13" dirty="0">
                <a:cs typeface="Calibri"/>
              </a:rPr>
              <a:t>Project</a:t>
            </a:r>
            <a:r>
              <a:rPr lang="en-IN" spc="-20" dirty="0">
                <a:cs typeface="Calibri"/>
              </a:rPr>
              <a:t> </a:t>
            </a:r>
            <a:r>
              <a:rPr lang="en-IN" spc="-7" dirty="0">
                <a:cs typeface="Calibri"/>
              </a:rPr>
              <a:t>Management.</a:t>
            </a:r>
            <a:endParaRPr lang="en-IN" dirty="0">
              <a:cs typeface="Calibri"/>
            </a:endParaRPr>
          </a:p>
          <a:p>
            <a:pPr marL="359824" marR="6773" indent="-343738">
              <a:buFont typeface="Arial"/>
              <a:buChar char="•"/>
              <a:tabLst>
                <a:tab pos="359824" algn="l"/>
                <a:tab pos="360671" algn="l"/>
              </a:tabLst>
            </a:pPr>
            <a:r>
              <a:rPr lang="en-IN" spc="-107" dirty="0">
                <a:cs typeface="Calibri"/>
              </a:rPr>
              <a:t>To</a:t>
            </a:r>
            <a:r>
              <a:rPr lang="en-IN" spc="-13" dirty="0">
                <a:cs typeface="Calibri"/>
              </a:rPr>
              <a:t> </a:t>
            </a:r>
            <a:r>
              <a:rPr lang="en-IN" spc="-7" dirty="0">
                <a:cs typeface="Calibri"/>
              </a:rPr>
              <a:t>launch</a:t>
            </a:r>
            <a:r>
              <a:rPr lang="en-IN" spc="27" dirty="0">
                <a:cs typeface="Calibri"/>
              </a:rPr>
              <a:t> </a:t>
            </a:r>
            <a:r>
              <a:rPr lang="en-IN" dirty="0">
                <a:cs typeface="Calibri"/>
              </a:rPr>
              <a:t>a </a:t>
            </a:r>
            <a:r>
              <a:rPr lang="en-IN" spc="-13" dirty="0">
                <a:cs typeface="Calibri"/>
              </a:rPr>
              <a:t>concept</a:t>
            </a:r>
            <a:r>
              <a:rPr lang="en-IN" spc="27" dirty="0">
                <a:cs typeface="Calibri"/>
              </a:rPr>
              <a:t> </a:t>
            </a:r>
            <a:r>
              <a:rPr lang="en-IN" spc="-7" dirty="0">
                <a:cs typeface="Calibri"/>
              </a:rPr>
              <a:t>that</a:t>
            </a:r>
            <a:r>
              <a:rPr lang="en-IN" spc="-13" dirty="0">
                <a:cs typeface="Calibri"/>
              </a:rPr>
              <a:t> </a:t>
            </a:r>
            <a:r>
              <a:rPr lang="en-IN" spc="-7" dirty="0">
                <a:cs typeface="Calibri"/>
              </a:rPr>
              <a:t>will</a:t>
            </a:r>
            <a:r>
              <a:rPr lang="en-IN" spc="20" dirty="0">
                <a:cs typeface="Calibri"/>
              </a:rPr>
              <a:t> </a:t>
            </a:r>
            <a:r>
              <a:rPr lang="en-IN" spc="-13" dirty="0">
                <a:cs typeface="Calibri"/>
              </a:rPr>
              <a:t>radically</a:t>
            </a:r>
            <a:r>
              <a:rPr lang="en-IN" spc="13" dirty="0">
                <a:cs typeface="Calibri"/>
              </a:rPr>
              <a:t> </a:t>
            </a:r>
            <a:r>
              <a:rPr lang="en-IN" spc="-7" dirty="0">
                <a:cs typeface="Calibri"/>
              </a:rPr>
              <a:t>change</a:t>
            </a:r>
            <a:r>
              <a:rPr lang="en-IN" spc="27" dirty="0">
                <a:cs typeface="Calibri"/>
              </a:rPr>
              <a:t> </a:t>
            </a:r>
            <a:r>
              <a:rPr lang="en-IN" dirty="0">
                <a:cs typeface="Calibri"/>
              </a:rPr>
              <a:t>the </a:t>
            </a:r>
            <a:r>
              <a:rPr lang="en-IN" spc="-527" dirty="0">
                <a:cs typeface="Calibri"/>
              </a:rPr>
              <a:t> </a:t>
            </a:r>
            <a:r>
              <a:rPr lang="en-IN" spc="-13" dirty="0">
                <a:cs typeface="Calibri"/>
              </a:rPr>
              <a:t>existing</a:t>
            </a:r>
            <a:r>
              <a:rPr lang="en-IN" spc="7" dirty="0">
                <a:cs typeface="Calibri"/>
              </a:rPr>
              <a:t> </a:t>
            </a:r>
            <a:r>
              <a:rPr lang="en-IN" spc="-27" dirty="0">
                <a:cs typeface="Calibri"/>
              </a:rPr>
              <a:t>system.</a:t>
            </a:r>
            <a:endParaRPr lang="en-IN" dirty="0">
              <a:cs typeface="Calibri"/>
            </a:endParaRPr>
          </a:p>
          <a:p>
            <a:pPr marL="0" indent="0">
              <a:buNone/>
            </a:pPr>
            <a:endParaRPr lang="en-US" dirty="0"/>
          </a:p>
        </p:txBody>
      </p:sp>
      <p:sp>
        <p:nvSpPr>
          <p:cNvPr id="4" name="Date Placeholder 3"/>
          <p:cNvSpPr>
            <a:spLocks noGrp="1"/>
          </p:cNvSpPr>
          <p:nvPr>
            <p:ph type="dt" sz="half" idx="10"/>
          </p:nvPr>
        </p:nvSpPr>
        <p:spPr/>
        <p:txBody>
          <a:bodyPr/>
          <a:lstStyle/>
          <a:p>
            <a:fld id="{C40BB883-F3B4-43D4-B9DF-C0735449AB11}"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kumimoji="0" lang="en-US" sz="2400" i="0" u="none" strike="noStrike" kern="1200" cap="none" spc="0" normalizeH="0" baseline="0" noProof="0" dirty="0">
                <a:ln>
                  <a:noFill/>
                </a:ln>
                <a:solidFill>
                  <a:schemeClr val="dk1"/>
                </a:solidFill>
                <a:effectLst/>
                <a:uLnTx/>
                <a:uFillTx/>
                <a:latin typeface="+mn-lt"/>
                <a:ea typeface="+mn-ea"/>
                <a:cs typeface="+mn-cs"/>
              </a:rPr>
              <a:t>Recap: </a:t>
            </a:r>
            <a:r>
              <a:rPr lang="en-US" sz="2400" spc="-40" dirty="0">
                <a:solidFill>
                  <a:schemeClr val="tx1"/>
                </a:solidFill>
              </a:rPr>
              <a:t>CATWOE</a:t>
            </a:r>
            <a:r>
              <a:rPr lang="en-US" sz="2400" spc="-67" dirty="0">
                <a:solidFill>
                  <a:schemeClr val="tx1"/>
                </a:solidFill>
              </a:rPr>
              <a:t> </a:t>
            </a:r>
            <a:r>
              <a:rPr lang="en-US" sz="2400" spc="-7" dirty="0">
                <a:solidFill>
                  <a:schemeClr val="tx1"/>
                </a:solidFill>
              </a:rPr>
              <a:t>uses</a:t>
            </a:r>
            <a:r>
              <a:rPr lang="en-US" sz="2400" dirty="0"/>
              <a:t> (CO1)</a:t>
            </a:r>
            <a:endParaRPr lang="en-US" sz="2400" dirty="0">
              <a:solidFill>
                <a:schemeClr val="tx1"/>
              </a:solidFill>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72136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16933" algn="just">
              <a:spcBef>
                <a:spcPts val="1727"/>
              </a:spcBef>
            </a:pPr>
            <a:r>
              <a:rPr lang="en-IN" sz="1800" b="1" spc="-7" dirty="0">
                <a:cs typeface="Calibri"/>
              </a:rPr>
              <a:t>The</a:t>
            </a:r>
            <a:r>
              <a:rPr lang="en-IN" sz="1800" b="1" spc="-60" dirty="0">
                <a:cs typeface="Calibri"/>
              </a:rPr>
              <a:t> </a:t>
            </a:r>
            <a:r>
              <a:rPr lang="en-IN" sz="1800" b="1" spc="-33" dirty="0">
                <a:cs typeface="Calibri"/>
              </a:rPr>
              <a:t>‘CAT’</a:t>
            </a:r>
            <a:endParaRPr lang="en-IN" sz="1800" dirty="0">
              <a:cs typeface="Calibri"/>
            </a:endParaRPr>
          </a:p>
          <a:p>
            <a:pPr marL="0" indent="0" algn="just">
              <a:spcBef>
                <a:spcPts val="1507"/>
              </a:spcBef>
              <a:buNone/>
            </a:pPr>
            <a:r>
              <a:rPr lang="en-IN" sz="1800" b="1" spc="-13" dirty="0">
                <a:cs typeface="Calibri"/>
              </a:rPr>
              <a:t>Customers</a:t>
            </a:r>
            <a:endParaRPr lang="en-IN" sz="1800" dirty="0">
              <a:cs typeface="Calibri"/>
            </a:endParaRPr>
          </a:p>
          <a:p>
            <a:pPr marL="16933" marR="1761023" algn="just">
              <a:spcBef>
                <a:spcPts val="7"/>
              </a:spcBef>
            </a:pPr>
            <a:r>
              <a:rPr lang="en-IN" sz="1800" spc="-7" dirty="0">
                <a:cs typeface="Calibri"/>
              </a:rPr>
              <a:t>Those </a:t>
            </a:r>
            <a:r>
              <a:rPr lang="en-IN" sz="1800" dirty="0">
                <a:cs typeface="Calibri"/>
              </a:rPr>
              <a:t>who </a:t>
            </a:r>
            <a:r>
              <a:rPr lang="en-IN" sz="1800" spc="-13" dirty="0">
                <a:cs typeface="Calibri"/>
              </a:rPr>
              <a:t>face </a:t>
            </a:r>
            <a:r>
              <a:rPr lang="en-IN" sz="1800" dirty="0">
                <a:cs typeface="Calibri"/>
              </a:rPr>
              <a:t>the </a:t>
            </a:r>
            <a:r>
              <a:rPr lang="en-IN" sz="1800" spc="-7" dirty="0">
                <a:cs typeface="Calibri"/>
              </a:rPr>
              <a:t>current problem </a:t>
            </a:r>
            <a:r>
              <a:rPr lang="en-IN" sz="1800" spc="-20" dirty="0">
                <a:cs typeface="Calibri"/>
              </a:rPr>
              <a:t>for </a:t>
            </a:r>
            <a:r>
              <a:rPr lang="en-IN" sz="1800" dirty="0">
                <a:cs typeface="Calibri"/>
              </a:rPr>
              <a:t>whom </a:t>
            </a:r>
            <a:r>
              <a:rPr lang="en-IN" sz="1800" spc="-13" dirty="0">
                <a:cs typeface="Calibri"/>
              </a:rPr>
              <a:t>you </a:t>
            </a:r>
            <a:r>
              <a:rPr lang="en-IN" sz="1800" dirty="0">
                <a:cs typeface="Calibri"/>
              </a:rPr>
              <a:t>will be </a:t>
            </a:r>
            <a:r>
              <a:rPr lang="en-IN" sz="1800" spc="-7" dirty="0">
                <a:cs typeface="Calibri"/>
              </a:rPr>
              <a:t>working on </a:t>
            </a:r>
            <a:r>
              <a:rPr lang="en-IN" sz="1800" dirty="0">
                <a:cs typeface="Calibri"/>
              </a:rPr>
              <a:t>the solution.</a:t>
            </a:r>
            <a:r>
              <a:rPr lang="en-IN" sz="1800" spc="-493" dirty="0">
                <a:cs typeface="Calibri"/>
              </a:rPr>
              <a:t> </a:t>
            </a:r>
          </a:p>
          <a:p>
            <a:pPr marL="16933" marR="1761023" algn="just">
              <a:spcBef>
                <a:spcPts val="7"/>
              </a:spcBef>
            </a:pPr>
            <a:r>
              <a:rPr lang="en-IN" sz="1800" spc="-7" dirty="0">
                <a:cs typeface="Calibri"/>
              </a:rPr>
              <a:t>Those</a:t>
            </a:r>
            <a:r>
              <a:rPr lang="en-IN" sz="1800" spc="-33" dirty="0">
                <a:cs typeface="Calibri"/>
              </a:rPr>
              <a:t> </a:t>
            </a:r>
            <a:r>
              <a:rPr lang="en-IN" sz="1800" dirty="0">
                <a:cs typeface="Calibri"/>
              </a:rPr>
              <a:t>who</a:t>
            </a:r>
            <a:r>
              <a:rPr lang="en-IN" sz="1800" spc="-20" dirty="0">
                <a:cs typeface="Calibri"/>
              </a:rPr>
              <a:t> </a:t>
            </a:r>
            <a:r>
              <a:rPr lang="en-IN" sz="1800" dirty="0">
                <a:cs typeface="Calibri"/>
              </a:rPr>
              <a:t>will</a:t>
            </a:r>
            <a:r>
              <a:rPr lang="en-IN" sz="1800" spc="-27" dirty="0">
                <a:cs typeface="Calibri"/>
              </a:rPr>
              <a:t> </a:t>
            </a:r>
            <a:r>
              <a:rPr lang="en-IN" sz="1800" dirty="0">
                <a:cs typeface="Calibri"/>
              </a:rPr>
              <a:t>be</a:t>
            </a:r>
            <a:r>
              <a:rPr lang="en-IN" sz="1800" spc="-13" dirty="0">
                <a:cs typeface="Calibri"/>
              </a:rPr>
              <a:t> </a:t>
            </a:r>
            <a:r>
              <a:rPr lang="en-IN" sz="1800" dirty="0">
                <a:cs typeface="Calibri"/>
              </a:rPr>
              <a:t>using</a:t>
            </a:r>
            <a:r>
              <a:rPr lang="en-IN" sz="1800" spc="-47" dirty="0">
                <a:cs typeface="Calibri"/>
              </a:rPr>
              <a:t> </a:t>
            </a:r>
            <a:r>
              <a:rPr lang="en-IN" sz="1800" spc="-13" dirty="0">
                <a:cs typeface="Calibri"/>
              </a:rPr>
              <a:t>your </a:t>
            </a:r>
            <a:r>
              <a:rPr lang="en-IN" sz="1800" dirty="0">
                <a:cs typeface="Calibri"/>
              </a:rPr>
              <a:t>solution</a:t>
            </a:r>
          </a:p>
          <a:p>
            <a:pPr marL="16933" algn="just"/>
            <a:r>
              <a:rPr lang="en-IN" sz="1800" spc="-7" dirty="0">
                <a:cs typeface="Calibri"/>
              </a:rPr>
              <a:t>Those</a:t>
            </a:r>
            <a:r>
              <a:rPr lang="en-IN" sz="1800" spc="-33" dirty="0">
                <a:cs typeface="Calibri"/>
              </a:rPr>
              <a:t> </a:t>
            </a:r>
            <a:r>
              <a:rPr lang="en-IN" sz="1800" dirty="0">
                <a:cs typeface="Calibri"/>
              </a:rPr>
              <a:t>directly</a:t>
            </a:r>
            <a:r>
              <a:rPr lang="en-IN" sz="1800" spc="-33" dirty="0">
                <a:cs typeface="Calibri"/>
              </a:rPr>
              <a:t> </a:t>
            </a:r>
            <a:r>
              <a:rPr lang="en-IN" sz="1800" spc="-20" dirty="0">
                <a:cs typeface="Calibri"/>
              </a:rPr>
              <a:t>affected</a:t>
            </a:r>
            <a:r>
              <a:rPr lang="en-IN" sz="1800" spc="13" dirty="0">
                <a:cs typeface="Calibri"/>
              </a:rPr>
              <a:t> </a:t>
            </a:r>
            <a:r>
              <a:rPr lang="en-IN" sz="1800" spc="-7" dirty="0">
                <a:cs typeface="Calibri"/>
              </a:rPr>
              <a:t>by </a:t>
            </a:r>
            <a:r>
              <a:rPr lang="en-IN" sz="1800" spc="-13" dirty="0">
                <a:cs typeface="Calibri"/>
              </a:rPr>
              <a:t>your</a:t>
            </a:r>
            <a:r>
              <a:rPr lang="en-IN" sz="1800" spc="-20" dirty="0">
                <a:cs typeface="Calibri"/>
              </a:rPr>
              <a:t> </a:t>
            </a:r>
            <a:r>
              <a:rPr lang="en-IN" sz="1800" dirty="0">
                <a:cs typeface="Calibri"/>
              </a:rPr>
              <a:t>idea</a:t>
            </a:r>
          </a:p>
          <a:p>
            <a:pPr marL="0" indent="0" algn="just">
              <a:buNone/>
            </a:pPr>
            <a:r>
              <a:rPr lang="en-IN" sz="1800" b="1" spc="-13" dirty="0">
                <a:cs typeface="Calibri"/>
              </a:rPr>
              <a:t>Actors</a:t>
            </a:r>
            <a:endParaRPr lang="en-IN" sz="1800" dirty="0">
              <a:cs typeface="Calibri"/>
            </a:endParaRPr>
          </a:p>
          <a:p>
            <a:pPr marL="16933" algn="just"/>
            <a:r>
              <a:rPr lang="en-IN" sz="1800" spc="-7" dirty="0">
                <a:cs typeface="Calibri"/>
              </a:rPr>
              <a:t>Those</a:t>
            </a:r>
            <a:r>
              <a:rPr lang="en-IN" sz="1800" spc="-20" dirty="0">
                <a:cs typeface="Calibri"/>
              </a:rPr>
              <a:t> </a:t>
            </a:r>
            <a:r>
              <a:rPr lang="en-IN" sz="1800" dirty="0">
                <a:cs typeface="Calibri"/>
              </a:rPr>
              <a:t>who</a:t>
            </a:r>
            <a:r>
              <a:rPr lang="en-IN" sz="1800" spc="-13" dirty="0">
                <a:cs typeface="Calibri"/>
              </a:rPr>
              <a:t> </a:t>
            </a:r>
            <a:r>
              <a:rPr lang="en-IN" sz="1800" dirty="0">
                <a:cs typeface="Calibri"/>
              </a:rPr>
              <a:t>actually</a:t>
            </a:r>
            <a:r>
              <a:rPr lang="en-IN" sz="1800" spc="-7" dirty="0">
                <a:cs typeface="Calibri"/>
              </a:rPr>
              <a:t> </a:t>
            </a:r>
            <a:r>
              <a:rPr lang="en-IN" sz="1800" dirty="0">
                <a:cs typeface="Calibri"/>
              </a:rPr>
              <a:t>implement</a:t>
            </a:r>
            <a:r>
              <a:rPr lang="en-IN" sz="1800" spc="-20" dirty="0">
                <a:cs typeface="Calibri"/>
              </a:rPr>
              <a:t> </a:t>
            </a:r>
            <a:r>
              <a:rPr lang="en-IN" sz="1800" dirty="0">
                <a:cs typeface="Calibri"/>
              </a:rPr>
              <a:t>the</a:t>
            </a:r>
            <a:r>
              <a:rPr lang="en-IN" sz="1800" spc="-7" dirty="0">
                <a:cs typeface="Calibri"/>
              </a:rPr>
              <a:t> </a:t>
            </a:r>
            <a:r>
              <a:rPr lang="en-IN" sz="1800" spc="-13" dirty="0">
                <a:cs typeface="Calibri"/>
              </a:rPr>
              <a:t>solution/transformation</a:t>
            </a:r>
            <a:endParaRPr lang="en-IN" sz="1800" dirty="0">
              <a:cs typeface="Calibri"/>
            </a:endParaRPr>
          </a:p>
          <a:p>
            <a:pPr marL="0" indent="0" algn="just">
              <a:buNone/>
            </a:pPr>
            <a:r>
              <a:rPr lang="en-IN" sz="1800" b="1" spc="-20" dirty="0">
                <a:cs typeface="Calibri"/>
              </a:rPr>
              <a:t>Transformation</a:t>
            </a:r>
            <a:endParaRPr lang="en-IN" sz="1800" dirty="0">
              <a:cs typeface="Calibri"/>
            </a:endParaRPr>
          </a:p>
          <a:p>
            <a:pPr marL="16933" algn="just">
              <a:spcBef>
                <a:spcPts val="7"/>
              </a:spcBef>
            </a:pPr>
            <a:r>
              <a:rPr lang="en-IN" sz="1800" spc="-7" dirty="0">
                <a:cs typeface="Calibri"/>
              </a:rPr>
              <a:t>Does</a:t>
            </a:r>
            <a:r>
              <a:rPr lang="en-IN" sz="1800" spc="13" dirty="0">
                <a:cs typeface="Calibri"/>
              </a:rPr>
              <a:t> </a:t>
            </a:r>
            <a:r>
              <a:rPr lang="en-IN" sz="1800" spc="-7" dirty="0">
                <a:cs typeface="Calibri"/>
              </a:rPr>
              <a:t>not</a:t>
            </a:r>
            <a:r>
              <a:rPr lang="en-IN" sz="1800" dirty="0">
                <a:cs typeface="Calibri"/>
              </a:rPr>
              <a:t> </a:t>
            </a:r>
            <a:r>
              <a:rPr lang="en-IN" sz="1800" spc="-13" dirty="0">
                <a:cs typeface="Calibri"/>
              </a:rPr>
              <a:t>involve</a:t>
            </a:r>
            <a:r>
              <a:rPr lang="en-IN" sz="1800" dirty="0">
                <a:cs typeface="Calibri"/>
              </a:rPr>
              <a:t> </a:t>
            </a:r>
            <a:r>
              <a:rPr lang="en-IN" sz="1800" spc="-7" dirty="0">
                <a:cs typeface="Calibri"/>
              </a:rPr>
              <a:t>writing</a:t>
            </a:r>
            <a:r>
              <a:rPr lang="en-IN" sz="1800" spc="-47" dirty="0">
                <a:cs typeface="Calibri"/>
              </a:rPr>
              <a:t> </a:t>
            </a:r>
            <a:r>
              <a:rPr lang="en-IN" sz="1800" spc="-13" dirty="0">
                <a:cs typeface="Calibri"/>
              </a:rPr>
              <a:t>any</a:t>
            </a:r>
            <a:r>
              <a:rPr lang="en-IN" sz="1800" spc="7" dirty="0">
                <a:cs typeface="Calibri"/>
              </a:rPr>
              <a:t> </a:t>
            </a:r>
            <a:r>
              <a:rPr lang="en-IN" sz="1800" spc="-13" dirty="0">
                <a:cs typeface="Calibri"/>
              </a:rPr>
              <a:t>stakeholder;</a:t>
            </a:r>
            <a:r>
              <a:rPr lang="en-IN" sz="1800" spc="-47" dirty="0">
                <a:cs typeface="Calibri"/>
              </a:rPr>
              <a:t> </a:t>
            </a:r>
            <a:r>
              <a:rPr lang="en-IN" sz="1800" dirty="0">
                <a:cs typeface="Calibri"/>
              </a:rPr>
              <a:t>but</a:t>
            </a:r>
            <a:r>
              <a:rPr lang="en-IN" sz="1800" spc="-13" dirty="0">
                <a:cs typeface="Calibri"/>
              </a:rPr>
              <a:t> </a:t>
            </a:r>
            <a:r>
              <a:rPr lang="en-IN" sz="1800" dirty="0">
                <a:cs typeface="Calibri"/>
              </a:rPr>
              <a:t>write</a:t>
            </a:r>
            <a:r>
              <a:rPr lang="en-IN" sz="1800" spc="-20" dirty="0">
                <a:cs typeface="Calibri"/>
              </a:rPr>
              <a:t> </a:t>
            </a:r>
            <a:r>
              <a:rPr lang="en-IN" sz="1800" dirty="0">
                <a:cs typeface="Calibri"/>
              </a:rPr>
              <a:t>in</a:t>
            </a:r>
            <a:r>
              <a:rPr lang="en-IN" sz="1800" spc="-7" dirty="0">
                <a:cs typeface="Calibri"/>
              </a:rPr>
              <a:t> </a:t>
            </a:r>
            <a:r>
              <a:rPr lang="en-IN" sz="1800" dirty="0">
                <a:cs typeface="Calibri"/>
              </a:rPr>
              <a:t>clear-cut</a:t>
            </a:r>
            <a:r>
              <a:rPr lang="en-IN" sz="1800" spc="-13" dirty="0">
                <a:cs typeface="Calibri"/>
              </a:rPr>
              <a:t> </a:t>
            </a:r>
            <a:r>
              <a:rPr lang="en-IN" sz="1800" spc="-7" dirty="0">
                <a:cs typeface="Calibri"/>
              </a:rPr>
              <a:t>terms </a:t>
            </a:r>
            <a:r>
              <a:rPr lang="en-IN" sz="1800" dirty="0">
                <a:cs typeface="Calibri"/>
              </a:rPr>
              <a:t>about</a:t>
            </a:r>
            <a:r>
              <a:rPr lang="en-IN" sz="1800" spc="-13" dirty="0">
                <a:cs typeface="Calibri"/>
              </a:rPr>
              <a:t> </a:t>
            </a:r>
            <a:r>
              <a:rPr lang="en-IN" sz="1800" dirty="0">
                <a:cs typeface="Calibri"/>
              </a:rPr>
              <a:t>the </a:t>
            </a:r>
            <a:r>
              <a:rPr lang="en-IN" sz="1800" b="1" spc="-13" dirty="0">
                <a:solidFill>
                  <a:srgbClr val="FF0000"/>
                </a:solidFill>
                <a:cs typeface="Calibri"/>
              </a:rPr>
              <a:t>Why</a:t>
            </a:r>
            <a:r>
              <a:rPr lang="en-IN" sz="1800" spc="-13" dirty="0">
                <a:cs typeface="Calibri"/>
              </a:rPr>
              <a:t>,</a:t>
            </a:r>
            <a:r>
              <a:rPr lang="en-IN" sz="1800" spc="-7" dirty="0">
                <a:cs typeface="Calibri"/>
              </a:rPr>
              <a:t> </a:t>
            </a:r>
            <a:r>
              <a:rPr lang="en-IN" sz="1800" b="1" spc="-7" dirty="0">
                <a:solidFill>
                  <a:srgbClr val="FF0000"/>
                </a:solidFill>
                <a:cs typeface="Calibri"/>
              </a:rPr>
              <a:t>What</a:t>
            </a:r>
            <a:r>
              <a:rPr lang="en-IN" sz="1800" spc="-7" dirty="0">
                <a:cs typeface="Calibri"/>
              </a:rPr>
              <a:t>,</a:t>
            </a:r>
            <a:r>
              <a:rPr lang="en-IN" sz="1800" dirty="0">
                <a:cs typeface="Calibri"/>
              </a:rPr>
              <a:t> </a:t>
            </a:r>
            <a:r>
              <a:rPr lang="en-IN" sz="1800" b="1" dirty="0">
                <a:solidFill>
                  <a:srgbClr val="FF0000"/>
                </a:solidFill>
                <a:cs typeface="Calibri"/>
              </a:rPr>
              <a:t>How </a:t>
            </a:r>
            <a:r>
              <a:rPr lang="en-IN" sz="1800" spc="-7" dirty="0">
                <a:cs typeface="Calibri"/>
              </a:rPr>
              <a:t>of</a:t>
            </a:r>
            <a:r>
              <a:rPr lang="en-IN" sz="1800" spc="13" dirty="0">
                <a:cs typeface="Calibri"/>
              </a:rPr>
              <a:t> </a:t>
            </a:r>
            <a:r>
              <a:rPr lang="en-IN" sz="1800" dirty="0">
                <a:cs typeface="Calibri"/>
              </a:rPr>
              <a:t>the </a:t>
            </a:r>
            <a:r>
              <a:rPr lang="en-IN" sz="1800" spc="-7" dirty="0">
                <a:cs typeface="Calibri"/>
              </a:rPr>
              <a:t>problem</a:t>
            </a:r>
            <a:r>
              <a:rPr lang="en-IN" sz="1800" spc="-27" dirty="0">
                <a:cs typeface="Calibri"/>
              </a:rPr>
              <a:t> </a:t>
            </a:r>
            <a:r>
              <a:rPr lang="en-IN" sz="1800" dirty="0">
                <a:cs typeface="Calibri"/>
              </a:rPr>
              <a:t>and</a:t>
            </a:r>
            <a:r>
              <a:rPr lang="en-IN" sz="1800" spc="-13" dirty="0">
                <a:cs typeface="Calibri"/>
              </a:rPr>
              <a:t> </a:t>
            </a:r>
            <a:r>
              <a:rPr lang="en-IN" sz="1800" dirty="0">
                <a:cs typeface="Calibri"/>
              </a:rPr>
              <a:t>the</a:t>
            </a:r>
            <a:r>
              <a:rPr lang="en-IN" sz="1800" spc="7" dirty="0">
                <a:cs typeface="Calibri"/>
              </a:rPr>
              <a:t> </a:t>
            </a:r>
            <a:r>
              <a:rPr lang="en-IN" sz="1800" spc="-13" dirty="0">
                <a:cs typeface="Calibri"/>
              </a:rPr>
              <a:t>solution/transformation</a:t>
            </a:r>
            <a:r>
              <a:rPr lang="en-IN" sz="1800" spc="-33" dirty="0">
                <a:cs typeface="Calibri"/>
              </a:rPr>
              <a:t> </a:t>
            </a:r>
            <a:r>
              <a:rPr lang="en-IN" sz="1800" spc="-13" dirty="0">
                <a:cs typeface="Calibri"/>
              </a:rPr>
              <a:t>you</a:t>
            </a:r>
            <a:r>
              <a:rPr lang="en-IN" sz="1800" spc="13" dirty="0">
                <a:cs typeface="Calibri"/>
              </a:rPr>
              <a:t> </a:t>
            </a:r>
            <a:r>
              <a:rPr lang="en-IN" sz="1800" dirty="0">
                <a:cs typeface="Calibri"/>
              </a:rPr>
              <a:t>wish</a:t>
            </a:r>
            <a:r>
              <a:rPr lang="en-IN" sz="1800" spc="-40" dirty="0">
                <a:cs typeface="Calibri"/>
              </a:rPr>
              <a:t> </a:t>
            </a:r>
            <a:r>
              <a:rPr lang="en-IN" sz="1800" spc="-7" dirty="0">
                <a:cs typeface="Calibri"/>
              </a:rPr>
              <a:t>to</a:t>
            </a:r>
            <a:r>
              <a:rPr lang="en-IN" sz="1800" dirty="0">
                <a:cs typeface="Calibri"/>
              </a:rPr>
              <a:t> bring</a:t>
            </a:r>
            <a:r>
              <a:rPr lang="en-IN" sz="1800" spc="-33" dirty="0">
                <a:cs typeface="Calibri"/>
              </a:rPr>
              <a:t> </a:t>
            </a:r>
            <a:r>
              <a:rPr lang="en-IN" sz="1800" spc="-7" dirty="0">
                <a:cs typeface="Calibri"/>
              </a:rPr>
              <a:t>to</a:t>
            </a:r>
            <a:r>
              <a:rPr lang="en-IN" sz="1800" dirty="0">
                <a:cs typeface="Calibri"/>
              </a:rPr>
              <a:t> </a:t>
            </a:r>
            <a:r>
              <a:rPr lang="en-IN" sz="1800" spc="-7" dirty="0">
                <a:cs typeface="Calibri"/>
              </a:rPr>
              <a:t>solve</a:t>
            </a:r>
            <a:endParaRPr lang="en-IN" sz="1800" dirty="0">
              <a:cs typeface="Calibri"/>
            </a:endParaRPr>
          </a:p>
          <a:p>
            <a:pPr marL="16933" marR="795000" algn="just"/>
            <a:r>
              <a:rPr lang="en-IN" sz="1800" spc="-13" dirty="0">
                <a:cs typeface="Calibri"/>
              </a:rPr>
              <a:t>By</a:t>
            </a:r>
            <a:r>
              <a:rPr lang="en-IN" sz="1800" spc="7" dirty="0">
                <a:cs typeface="Calibri"/>
              </a:rPr>
              <a:t> </a:t>
            </a:r>
            <a:r>
              <a:rPr lang="en-IN" sz="1800" dirty="0">
                <a:cs typeface="Calibri"/>
              </a:rPr>
              <a:t>clearly</a:t>
            </a:r>
            <a:r>
              <a:rPr lang="en-IN" sz="1800" spc="-33" dirty="0">
                <a:cs typeface="Calibri"/>
              </a:rPr>
              <a:t> </a:t>
            </a:r>
            <a:r>
              <a:rPr lang="en-IN" sz="1800" dirty="0">
                <a:cs typeface="Calibri"/>
              </a:rPr>
              <a:t>thinking</a:t>
            </a:r>
            <a:r>
              <a:rPr lang="en-IN" sz="1800" spc="-33" dirty="0">
                <a:cs typeface="Calibri"/>
              </a:rPr>
              <a:t> </a:t>
            </a:r>
            <a:r>
              <a:rPr lang="en-IN" sz="1800" dirty="0">
                <a:cs typeface="Calibri"/>
              </a:rPr>
              <a:t>and</a:t>
            </a:r>
            <a:r>
              <a:rPr lang="en-IN" sz="1800" spc="-20" dirty="0">
                <a:cs typeface="Calibri"/>
              </a:rPr>
              <a:t> </a:t>
            </a:r>
            <a:r>
              <a:rPr lang="en-IN" sz="1800" dirty="0">
                <a:cs typeface="Calibri"/>
              </a:rPr>
              <a:t>writing,</a:t>
            </a:r>
            <a:r>
              <a:rPr lang="en-IN" sz="1800" spc="-60" dirty="0">
                <a:cs typeface="Calibri"/>
              </a:rPr>
              <a:t> </a:t>
            </a:r>
            <a:r>
              <a:rPr lang="en-IN" sz="1800" spc="-13" dirty="0">
                <a:cs typeface="Calibri"/>
              </a:rPr>
              <a:t>you</a:t>
            </a:r>
            <a:r>
              <a:rPr lang="en-IN" sz="1800" spc="13" dirty="0">
                <a:cs typeface="Calibri"/>
              </a:rPr>
              <a:t> </a:t>
            </a:r>
            <a:r>
              <a:rPr lang="en-IN" sz="1800" dirty="0">
                <a:cs typeface="Calibri"/>
              </a:rPr>
              <a:t>will</a:t>
            </a:r>
            <a:r>
              <a:rPr lang="en-IN" sz="1800" spc="-27" dirty="0">
                <a:cs typeface="Calibri"/>
              </a:rPr>
              <a:t> </a:t>
            </a:r>
            <a:r>
              <a:rPr lang="en-IN" sz="1800" dirty="0">
                <a:cs typeface="Calibri"/>
              </a:rPr>
              <a:t>think</a:t>
            </a:r>
            <a:r>
              <a:rPr lang="en-IN" sz="1800" spc="-7" dirty="0">
                <a:cs typeface="Calibri"/>
              </a:rPr>
              <a:t> of</a:t>
            </a:r>
            <a:r>
              <a:rPr lang="en-IN" sz="1800" spc="-27" dirty="0">
                <a:cs typeface="Calibri"/>
              </a:rPr>
              <a:t> </a:t>
            </a:r>
            <a:r>
              <a:rPr lang="en-IN" sz="1800" spc="-13" dirty="0">
                <a:cs typeface="Calibri"/>
              </a:rPr>
              <a:t>stakeholders </a:t>
            </a:r>
            <a:r>
              <a:rPr lang="en-IN" sz="1800" dirty="0">
                <a:cs typeface="Calibri"/>
              </a:rPr>
              <a:t>who</a:t>
            </a:r>
            <a:r>
              <a:rPr lang="en-IN" sz="1800" spc="-33" dirty="0">
                <a:cs typeface="Calibri"/>
              </a:rPr>
              <a:t> </a:t>
            </a:r>
            <a:r>
              <a:rPr lang="en-IN" sz="1800" spc="-7" dirty="0">
                <a:cs typeface="Calibri"/>
              </a:rPr>
              <a:t>can</a:t>
            </a:r>
            <a:r>
              <a:rPr lang="en-IN" sz="1800" spc="20" dirty="0">
                <a:cs typeface="Calibri"/>
              </a:rPr>
              <a:t> </a:t>
            </a:r>
            <a:r>
              <a:rPr lang="en-IN" sz="1800" dirty="0">
                <a:cs typeface="Calibri"/>
              </a:rPr>
              <a:t>be</a:t>
            </a:r>
            <a:r>
              <a:rPr lang="en-IN" sz="1800" spc="-13" dirty="0">
                <a:cs typeface="Calibri"/>
              </a:rPr>
              <a:t> </a:t>
            </a:r>
            <a:r>
              <a:rPr lang="en-IN" sz="1800" dirty="0">
                <a:cs typeface="Calibri"/>
              </a:rPr>
              <a:t>classified</a:t>
            </a:r>
            <a:r>
              <a:rPr lang="en-IN" sz="1800" spc="-53" dirty="0">
                <a:cs typeface="Calibri"/>
              </a:rPr>
              <a:t> </a:t>
            </a:r>
            <a:r>
              <a:rPr lang="en-IN" sz="1800" dirty="0">
                <a:cs typeface="Calibri"/>
              </a:rPr>
              <a:t>in</a:t>
            </a:r>
            <a:r>
              <a:rPr lang="en-IN" sz="1800" spc="-27" dirty="0">
                <a:cs typeface="Calibri"/>
              </a:rPr>
              <a:t> </a:t>
            </a:r>
            <a:r>
              <a:rPr lang="en-IN" sz="1800" dirty="0">
                <a:cs typeface="Calibri"/>
              </a:rPr>
              <a:t>other </a:t>
            </a:r>
            <a:r>
              <a:rPr lang="en-IN" sz="1800" spc="-493" dirty="0">
                <a:cs typeface="Calibri"/>
              </a:rPr>
              <a:t> </a:t>
            </a:r>
            <a:r>
              <a:rPr lang="en-IN" sz="1800" dirty="0">
                <a:cs typeface="Calibri"/>
              </a:rPr>
              <a:t>elements</a:t>
            </a:r>
          </a:p>
          <a:p>
            <a:pPr marL="0" indent="0" algn="just">
              <a:buNone/>
            </a:pPr>
            <a:endParaRPr lang="en-US" sz="1800" dirty="0"/>
          </a:p>
        </p:txBody>
      </p:sp>
      <p:sp>
        <p:nvSpPr>
          <p:cNvPr id="4" name="Date Placeholder 3"/>
          <p:cNvSpPr>
            <a:spLocks noGrp="1"/>
          </p:cNvSpPr>
          <p:nvPr>
            <p:ph type="dt" sz="half" idx="10"/>
          </p:nvPr>
        </p:nvSpPr>
        <p:spPr/>
        <p:txBody>
          <a:bodyPr/>
          <a:lstStyle/>
          <a:p>
            <a:fld id="{F9761384-E8A4-4E1C-921D-AAC5828CE966}"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kumimoji="0" lang="en-US" sz="2400" i="0" u="none" strike="noStrike" kern="1200" cap="none" spc="0" normalizeH="0" baseline="0" noProof="0" dirty="0">
                <a:ln>
                  <a:noFill/>
                </a:ln>
                <a:solidFill>
                  <a:schemeClr val="dk1"/>
                </a:solidFill>
                <a:effectLst/>
                <a:uLnTx/>
                <a:uFillTx/>
                <a:latin typeface="+mn-lt"/>
                <a:ea typeface="+mn-ea"/>
                <a:cs typeface="+mn-cs"/>
              </a:rPr>
              <a:t>Recap: </a:t>
            </a:r>
            <a:r>
              <a:rPr lang="en-US" sz="2400" dirty="0">
                <a:solidFill>
                  <a:schemeClr val="tx1"/>
                </a:solidFill>
              </a:rPr>
              <a:t>Elements of CATWOE</a:t>
            </a:r>
            <a:r>
              <a:rPr lang="en-US" sz="2400" dirty="0"/>
              <a:t> (CO1)</a:t>
            </a:r>
            <a:endParaRPr lang="en-US" sz="2400" dirty="0">
              <a:solidFill>
                <a:schemeClr val="tx1"/>
              </a:solidFill>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373035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16933" algn="just">
              <a:spcBef>
                <a:spcPts val="133"/>
              </a:spcBef>
            </a:pPr>
            <a:r>
              <a:rPr lang="en-IN" sz="1800" b="1" spc="-7" dirty="0">
                <a:cs typeface="Calibri"/>
              </a:rPr>
              <a:t>The</a:t>
            </a:r>
            <a:r>
              <a:rPr lang="en-IN" sz="1800" b="1" spc="-67" dirty="0">
                <a:cs typeface="Calibri"/>
              </a:rPr>
              <a:t> </a:t>
            </a:r>
            <a:r>
              <a:rPr lang="en-IN" sz="1800" b="1" spc="-7" dirty="0">
                <a:cs typeface="Calibri"/>
              </a:rPr>
              <a:t>‘WOE’</a:t>
            </a:r>
            <a:endParaRPr lang="en-IN" sz="1800" dirty="0">
              <a:cs typeface="Calibri"/>
            </a:endParaRPr>
          </a:p>
          <a:p>
            <a:pPr marL="0" indent="0" algn="just">
              <a:spcBef>
                <a:spcPts val="1667"/>
              </a:spcBef>
              <a:buNone/>
            </a:pPr>
            <a:r>
              <a:rPr lang="en-IN" sz="1800" b="1" spc="-20" dirty="0">
                <a:cs typeface="Calibri"/>
              </a:rPr>
              <a:t>Worldview</a:t>
            </a:r>
            <a:endParaRPr lang="en-IN" sz="1800" dirty="0">
              <a:cs typeface="Calibri"/>
            </a:endParaRPr>
          </a:p>
          <a:p>
            <a:pPr marL="77890" algn="just"/>
            <a:r>
              <a:rPr lang="en-IN" sz="1800" spc="-20" dirty="0">
                <a:cs typeface="Calibri"/>
              </a:rPr>
              <a:t>Very</a:t>
            </a:r>
            <a:r>
              <a:rPr lang="en-IN" sz="1800" spc="-13" dirty="0">
                <a:cs typeface="Calibri"/>
              </a:rPr>
              <a:t> </a:t>
            </a:r>
            <a:r>
              <a:rPr lang="en-IN" sz="1800" spc="-7" dirty="0">
                <a:cs typeface="Calibri"/>
              </a:rPr>
              <a:t>important</a:t>
            </a:r>
            <a:r>
              <a:rPr lang="en-IN" sz="1800" spc="-40" dirty="0">
                <a:cs typeface="Calibri"/>
              </a:rPr>
              <a:t> </a:t>
            </a:r>
            <a:r>
              <a:rPr lang="en-IN" sz="1800" spc="-7" dirty="0">
                <a:cs typeface="Calibri"/>
              </a:rPr>
              <a:t>during</a:t>
            </a:r>
            <a:r>
              <a:rPr lang="en-IN" sz="1800" spc="-40" dirty="0">
                <a:cs typeface="Calibri"/>
              </a:rPr>
              <a:t> </a:t>
            </a:r>
            <a:r>
              <a:rPr lang="en-IN" sz="1800" spc="-7" dirty="0">
                <a:cs typeface="Calibri"/>
              </a:rPr>
              <a:t>analysis</a:t>
            </a:r>
            <a:r>
              <a:rPr lang="en-IN" sz="1800" spc="-53" dirty="0">
                <a:cs typeface="Calibri"/>
              </a:rPr>
              <a:t> </a:t>
            </a:r>
            <a:r>
              <a:rPr lang="en-IN" sz="1800" dirty="0">
                <a:cs typeface="Calibri"/>
              </a:rPr>
              <a:t>when</a:t>
            </a:r>
            <a:r>
              <a:rPr lang="en-IN" sz="1800" spc="-33" dirty="0">
                <a:cs typeface="Calibri"/>
              </a:rPr>
              <a:t> </a:t>
            </a:r>
            <a:r>
              <a:rPr lang="en-IN" sz="1800" dirty="0">
                <a:cs typeface="Calibri"/>
              </a:rPr>
              <a:t>thinking</a:t>
            </a:r>
            <a:r>
              <a:rPr lang="en-IN" sz="1800" spc="-40" dirty="0">
                <a:cs typeface="Calibri"/>
              </a:rPr>
              <a:t> </a:t>
            </a:r>
            <a:r>
              <a:rPr lang="en-IN" sz="1800" spc="-13" dirty="0">
                <a:cs typeface="Calibri"/>
              </a:rPr>
              <a:t>beyond</a:t>
            </a:r>
            <a:r>
              <a:rPr lang="en-IN" sz="1800" spc="13" dirty="0">
                <a:cs typeface="Calibri"/>
              </a:rPr>
              <a:t> </a:t>
            </a:r>
            <a:r>
              <a:rPr lang="en-IN" sz="1800" dirty="0">
                <a:cs typeface="Calibri"/>
              </a:rPr>
              <a:t>the</a:t>
            </a:r>
            <a:r>
              <a:rPr lang="en-IN" sz="1800" spc="-7" dirty="0">
                <a:cs typeface="Calibri"/>
              </a:rPr>
              <a:t> </a:t>
            </a:r>
            <a:r>
              <a:rPr lang="en-IN" sz="1800" spc="-20" dirty="0">
                <a:cs typeface="Calibri"/>
              </a:rPr>
              <a:t>system</a:t>
            </a:r>
            <a:endParaRPr lang="en-IN" sz="1800" dirty="0">
              <a:cs typeface="Calibri"/>
            </a:endParaRPr>
          </a:p>
          <a:p>
            <a:pPr marL="77890" marR="1660272" algn="just"/>
            <a:r>
              <a:rPr lang="en-IN" sz="1800" spc="-7" dirty="0">
                <a:cs typeface="Calibri"/>
              </a:rPr>
              <a:t>Considering</a:t>
            </a:r>
            <a:r>
              <a:rPr lang="en-IN" sz="1800" dirty="0">
                <a:cs typeface="Calibri"/>
              </a:rPr>
              <a:t> </a:t>
            </a:r>
            <a:r>
              <a:rPr lang="en-IN" sz="1800" spc="-20" dirty="0">
                <a:cs typeface="Calibri"/>
              </a:rPr>
              <a:t>stakeholders</a:t>
            </a:r>
            <a:r>
              <a:rPr lang="en-IN" sz="1800" spc="-40" dirty="0">
                <a:cs typeface="Calibri"/>
              </a:rPr>
              <a:t> </a:t>
            </a:r>
            <a:r>
              <a:rPr lang="en-IN" sz="1800" spc="-13" dirty="0">
                <a:cs typeface="Calibri"/>
              </a:rPr>
              <a:t>beyond</a:t>
            </a:r>
            <a:r>
              <a:rPr lang="en-IN" sz="1800" spc="-20" dirty="0">
                <a:cs typeface="Calibri"/>
              </a:rPr>
              <a:t> </a:t>
            </a:r>
            <a:r>
              <a:rPr lang="en-IN" sz="1800" spc="-7" dirty="0">
                <a:cs typeface="Calibri"/>
              </a:rPr>
              <a:t>current </a:t>
            </a:r>
            <a:r>
              <a:rPr lang="en-IN" sz="1800" spc="-20" dirty="0">
                <a:cs typeface="Calibri"/>
              </a:rPr>
              <a:t>system</a:t>
            </a:r>
            <a:r>
              <a:rPr lang="en-IN" sz="1800" spc="27" dirty="0">
                <a:cs typeface="Calibri"/>
              </a:rPr>
              <a:t> </a:t>
            </a:r>
            <a:r>
              <a:rPr lang="en-IN" sz="1800" dirty="0">
                <a:cs typeface="Calibri"/>
              </a:rPr>
              <a:t>who</a:t>
            </a:r>
            <a:r>
              <a:rPr lang="en-IN" sz="1800" spc="-20" dirty="0">
                <a:cs typeface="Calibri"/>
              </a:rPr>
              <a:t> </a:t>
            </a:r>
            <a:r>
              <a:rPr lang="en-IN" sz="1800" dirty="0">
                <a:cs typeface="Calibri"/>
              </a:rPr>
              <a:t>will</a:t>
            </a:r>
            <a:r>
              <a:rPr lang="en-IN" sz="1800" spc="-20" dirty="0">
                <a:cs typeface="Calibri"/>
              </a:rPr>
              <a:t> </a:t>
            </a:r>
            <a:r>
              <a:rPr lang="en-IN" sz="1800" dirty="0">
                <a:cs typeface="Calibri"/>
              </a:rPr>
              <a:t>be</a:t>
            </a:r>
            <a:r>
              <a:rPr lang="en-IN" sz="1800" spc="7" dirty="0">
                <a:cs typeface="Calibri"/>
              </a:rPr>
              <a:t> </a:t>
            </a:r>
            <a:r>
              <a:rPr lang="en-IN" sz="1800" spc="-20" dirty="0">
                <a:cs typeface="Calibri"/>
              </a:rPr>
              <a:t>affected</a:t>
            </a:r>
            <a:r>
              <a:rPr lang="en-IN" sz="1800" spc="53" dirty="0">
                <a:cs typeface="Calibri"/>
              </a:rPr>
              <a:t> </a:t>
            </a:r>
            <a:r>
              <a:rPr lang="en-IN" sz="1800" spc="-7" dirty="0">
                <a:cs typeface="Calibri"/>
              </a:rPr>
              <a:t>indirectly</a:t>
            </a:r>
            <a:r>
              <a:rPr lang="en-IN" sz="1800" dirty="0">
                <a:cs typeface="Calibri"/>
              </a:rPr>
              <a:t> </a:t>
            </a:r>
            <a:r>
              <a:rPr lang="en-IN" sz="1800" spc="-13" dirty="0">
                <a:cs typeface="Calibri"/>
              </a:rPr>
              <a:t>by </a:t>
            </a:r>
            <a:r>
              <a:rPr lang="en-IN" sz="1800" spc="-493" dirty="0">
                <a:cs typeface="Calibri"/>
              </a:rPr>
              <a:t> </a:t>
            </a:r>
            <a:r>
              <a:rPr lang="en-IN" sz="1800" spc="-13" dirty="0">
                <a:cs typeface="Calibri"/>
              </a:rPr>
              <a:t>solution/transformation</a:t>
            </a:r>
            <a:endParaRPr lang="en-IN" sz="1800" dirty="0">
              <a:cs typeface="Calibri"/>
            </a:endParaRPr>
          </a:p>
          <a:p>
            <a:pPr marL="77890" algn="just"/>
            <a:r>
              <a:rPr lang="en-IN" sz="1800" dirty="0">
                <a:cs typeface="Calibri"/>
              </a:rPr>
              <a:t>Think</a:t>
            </a:r>
            <a:r>
              <a:rPr lang="en-IN" sz="1800" spc="-47" dirty="0">
                <a:cs typeface="Calibri"/>
              </a:rPr>
              <a:t> </a:t>
            </a:r>
            <a:r>
              <a:rPr lang="en-IN" sz="1800" dirty="0">
                <a:cs typeface="Calibri"/>
              </a:rPr>
              <a:t>of</a:t>
            </a:r>
            <a:r>
              <a:rPr lang="en-IN" sz="1800" spc="7" dirty="0">
                <a:cs typeface="Calibri"/>
              </a:rPr>
              <a:t> </a:t>
            </a:r>
            <a:r>
              <a:rPr lang="en-IN" sz="1800" dirty="0">
                <a:cs typeface="Calibri"/>
              </a:rPr>
              <a:t>the</a:t>
            </a:r>
            <a:r>
              <a:rPr lang="en-IN" sz="1800" spc="-13" dirty="0">
                <a:cs typeface="Calibri"/>
              </a:rPr>
              <a:t> </a:t>
            </a:r>
            <a:r>
              <a:rPr lang="en-IN" sz="1800" dirty="0">
                <a:cs typeface="Calibri"/>
              </a:rPr>
              <a:t>bigger</a:t>
            </a:r>
            <a:r>
              <a:rPr lang="en-IN" sz="1800" spc="-47" dirty="0">
                <a:cs typeface="Calibri"/>
              </a:rPr>
              <a:t> </a:t>
            </a:r>
            <a:r>
              <a:rPr lang="en-IN" sz="1800" spc="-7" dirty="0">
                <a:cs typeface="Calibri"/>
              </a:rPr>
              <a:t>picture</a:t>
            </a:r>
            <a:r>
              <a:rPr lang="en-IN" sz="1800" spc="-13" dirty="0">
                <a:cs typeface="Calibri"/>
              </a:rPr>
              <a:t> </a:t>
            </a:r>
            <a:r>
              <a:rPr lang="en-IN" sz="1800" dirty="0">
                <a:cs typeface="Calibri"/>
              </a:rPr>
              <a:t>(</a:t>
            </a:r>
            <a:r>
              <a:rPr lang="en-IN" sz="1800" i="1" dirty="0">
                <a:cs typeface="Calibri"/>
              </a:rPr>
              <a:t>beyond</a:t>
            </a:r>
            <a:r>
              <a:rPr lang="en-IN" sz="1800" i="1" spc="-27" dirty="0">
                <a:cs typeface="Calibri"/>
              </a:rPr>
              <a:t> </a:t>
            </a:r>
            <a:r>
              <a:rPr lang="en-IN" sz="1800" i="1" dirty="0">
                <a:cs typeface="Calibri"/>
              </a:rPr>
              <a:t>the</a:t>
            </a:r>
            <a:r>
              <a:rPr lang="en-IN" sz="1800" i="1" spc="-33" dirty="0">
                <a:cs typeface="Calibri"/>
              </a:rPr>
              <a:t> </a:t>
            </a:r>
            <a:r>
              <a:rPr lang="en-IN" sz="1800" i="1" spc="-20" dirty="0">
                <a:cs typeface="Calibri"/>
              </a:rPr>
              <a:t>system)</a:t>
            </a:r>
            <a:endParaRPr lang="en-IN" sz="1800" dirty="0">
              <a:cs typeface="Calibri"/>
            </a:endParaRPr>
          </a:p>
          <a:p>
            <a:pPr marL="0" indent="0" algn="just">
              <a:buNone/>
            </a:pPr>
            <a:r>
              <a:rPr lang="en-IN" sz="1800" b="1" spc="-13" dirty="0">
                <a:cs typeface="Calibri"/>
              </a:rPr>
              <a:t>Owners</a:t>
            </a:r>
            <a:endParaRPr lang="en-IN" sz="1800" dirty="0">
              <a:cs typeface="Calibri"/>
            </a:endParaRPr>
          </a:p>
          <a:p>
            <a:pPr marL="77890" algn="just"/>
            <a:r>
              <a:rPr lang="en-IN" sz="1800" spc="-13" dirty="0">
                <a:cs typeface="Calibri"/>
              </a:rPr>
              <a:t>Stakeholders</a:t>
            </a:r>
            <a:r>
              <a:rPr lang="en-IN" sz="1800" spc="13" dirty="0">
                <a:cs typeface="Calibri"/>
              </a:rPr>
              <a:t> </a:t>
            </a:r>
            <a:r>
              <a:rPr lang="en-IN" sz="1800" spc="-7" dirty="0">
                <a:cs typeface="Calibri"/>
              </a:rPr>
              <a:t>who</a:t>
            </a:r>
            <a:r>
              <a:rPr lang="en-IN" sz="1800" spc="-33" dirty="0">
                <a:cs typeface="Calibri"/>
              </a:rPr>
              <a:t> </a:t>
            </a:r>
            <a:r>
              <a:rPr lang="en-IN" sz="1800" spc="-7" dirty="0">
                <a:cs typeface="Calibri"/>
              </a:rPr>
              <a:t>own </a:t>
            </a:r>
            <a:r>
              <a:rPr lang="en-IN" sz="1800" dirty="0">
                <a:cs typeface="Calibri"/>
              </a:rPr>
              <a:t>the</a:t>
            </a:r>
            <a:r>
              <a:rPr lang="en-IN" sz="1800" spc="7" dirty="0">
                <a:cs typeface="Calibri"/>
              </a:rPr>
              <a:t> </a:t>
            </a:r>
            <a:r>
              <a:rPr lang="en-IN" sz="1800" spc="-7" dirty="0">
                <a:cs typeface="Calibri"/>
              </a:rPr>
              <a:t>permission</a:t>
            </a:r>
            <a:r>
              <a:rPr lang="en-IN" sz="1800" spc="-47" dirty="0">
                <a:cs typeface="Calibri"/>
              </a:rPr>
              <a:t> </a:t>
            </a:r>
            <a:r>
              <a:rPr lang="en-IN" sz="1800" spc="-7" dirty="0">
                <a:cs typeface="Calibri"/>
              </a:rPr>
              <a:t>to</a:t>
            </a:r>
            <a:r>
              <a:rPr lang="en-IN" sz="1800" spc="13" dirty="0">
                <a:cs typeface="Calibri"/>
              </a:rPr>
              <a:t> </a:t>
            </a:r>
            <a:r>
              <a:rPr lang="en-IN" sz="1800" spc="-13" dirty="0">
                <a:cs typeface="Calibri"/>
              </a:rPr>
              <a:t>start/stop/pause/cancel</a:t>
            </a:r>
            <a:r>
              <a:rPr lang="en-IN" sz="1800" spc="-47" dirty="0">
                <a:cs typeface="Calibri"/>
              </a:rPr>
              <a:t> </a:t>
            </a:r>
            <a:r>
              <a:rPr lang="en-IN" sz="1800" spc="-13" dirty="0">
                <a:cs typeface="Calibri"/>
              </a:rPr>
              <a:t>your</a:t>
            </a:r>
            <a:r>
              <a:rPr lang="en-IN" sz="1800" spc="20" dirty="0">
                <a:cs typeface="Calibri"/>
              </a:rPr>
              <a:t> </a:t>
            </a:r>
            <a:r>
              <a:rPr lang="en-IN" sz="1800" spc="-13" dirty="0">
                <a:cs typeface="Calibri"/>
              </a:rPr>
              <a:t>transformation</a:t>
            </a:r>
            <a:r>
              <a:rPr lang="en-IN" sz="1800" spc="-40" dirty="0">
                <a:cs typeface="Calibri"/>
              </a:rPr>
              <a:t> </a:t>
            </a:r>
            <a:r>
              <a:rPr lang="en-IN" sz="1800" dirty="0">
                <a:cs typeface="Calibri"/>
              </a:rPr>
              <a:t>/</a:t>
            </a:r>
            <a:r>
              <a:rPr lang="en-IN" sz="1800" spc="100" dirty="0">
                <a:cs typeface="Calibri"/>
              </a:rPr>
              <a:t> </a:t>
            </a:r>
            <a:r>
              <a:rPr lang="en-IN" sz="1800" spc="-7" dirty="0">
                <a:cs typeface="Calibri"/>
              </a:rPr>
              <a:t>solution</a:t>
            </a:r>
            <a:endParaRPr lang="en-IN" sz="1800" dirty="0">
              <a:cs typeface="Calibri"/>
            </a:endParaRPr>
          </a:p>
          <a:p>
            <a:pPr marL="77890" algn="just"/>
            <a:r>
              <a:rPr lang="en-IN" sz="1800" spc="-7" dirty="0">
                <a:cs typeface="Calibri"/>
              </a:rPr>
              <a:t>Leaders</a:t>
            </a:r>
            <a:r>
              <a:rPr lang="en-IN" sz="1800" spc="-53" dirty="0">
                <a:cs typeface="Calibri"/>
              </a:rPr>
              <a:t> </a:t>
            </a:r>
            <a:r>
              <a:rPr lang="en-IN" sz="1800" spc="7" dirty="0">
                <a:cs typeface="Calibri"/>
              </a:rPr>
              <a:t>who</a:t>
            </a:r>
            <a:r>
              <a:rPr lang="en-IN" sz="1800" spc="-33" dirty="0">
                <a:cs typeface="Calibri"/>
              </a:rPr>
              <a:t> </a:t>
            </a:r>
            <a:r>
              <a:rPr lang="en-IN" sz="1800" spc="-13" dirty="0">
                <a:cs typeface="Calibri"/>
              </a:rPr>
              <a:t>have</a:t>
            </a:r>
            <a:r>
              <a:rPr lang="en-IN" sz="1800" spc="-27" dirty="0">
                <a:cs typeface="Calibri"/>
              </a:rPr>
              <a:t> </a:t>
            </a:r>
            <a:r>
              <a:rPr lang="en-IN" sz="1800" dirty="0">
                <a:cs typeface="Calibri"/>
              </a:rPr>
              <a:t>the</a:t>
            </a:r>
            <a:r>
              <a:rPr lang="en-IN" sz="1800" spc="-7" dirty="0">
                <a:cs typeface="Calibri"/>
              </a:rPr>
              <a:t> </a:t>
            </a:r>
            <a:r>
              <a:rPr lang="en-IN" sz="1800" dirty="0">
                <a:cs typeface="Calibri"/>
              </a:rPr>
              <a:t>ability</a:t>
            </a:r>
            <a:r>
              <a:rPr lang="en-IN" sz="1800" spc="-33" dirty="0">
                <a:cs typeface="Calibri"/>
              </a:rPr>
              <a:t> </a:t>
            </a:r>
            <a:r>
              <a:rPr lang="en-IN" sz="1800" spc="-7" dirty="0">
                <a:cs typeface="Calibri"/>
              </a:rPr>
              <a:t>to</a:t>
            </a:r>
            <a:r>
              <a:rPr lang="en-IN" sz="1800" spc="7" dirty="0">
                <a:cs typeface="Calibri"/>
              </a:rPr>
              <a:t> </a:t>
            </a:r>
            <a:r>
              <a:rPr lang="en-IN" sz="1800" dirty="0">
                <a:cs typeface="Calibri"/>
              </a:rPr>
              <a:t>guide</a:t>
            </a:r>
            <a:r>
              <a:rPr lang="en-IN" sz="1800" spc="-27" dirty="0">
                <a:cs typeface="Calibri"/>
              </a:rPr>
              <a:t> </a:t>
            </a:r>
            <a:r>
              <a:rPr lang="en-IN" sz="1800" dirty="0">
                <a:cs typeface="Calibri"/>
              </a:rPr>
              <a:t>the</a:t>
            </a:r>
            <a:r>
              <a:rPr lang="en-IN" sz="1800" spc="-7" dirty="0">
                <a:cs typeface="Calibri"/>
              </a:rPr>
              <a:t> </a:t>
            </a:r>
            <a:r>
              <a:rPr lang="en-IN" sz="1800" dirty="0">
                <a:cs typeface="Calibri"/>
              </a:rPr>
              <a:t>solution</a:t>
            </a:r>
            <a:r>
              <a:rPr lang="en-IN" sz="1800" spc="-47" dirty="0">
                <a:cs typeface="Calibri"/>
              </a:rPr>
              <a:t> </a:t>
            </a:r>
            <a:r>
              <a:rPr lang="en-IN" sz="1800" dirty="0">
                <a:cs typeface="Calibri"/>
              </a:rPr>
              <a:t>as</a:t>
            </a:r>
            <a:r>
              <a:rPr lang="en-IN" sz="1800" spc="-7" dirty="0">
                <a:cs typeface="Calibri"/>
              </a:rPr>
              <a:t> </a:t>
            </a:r>
            <a:r>
              <a:rPr lang="en-IN" sz="1800" dirty="0">
                <a:cs typeface="Calibri"/>
              </a:rPr>
              <a:t>well</a:t>
            </a:r>
            <a:r>
              <a:rPr lang="en-IN" sz="1800" spc="-20" dirty="0">
                <a:cs typeface="Calibri"/>
              </a:rPr>
              <a:t> </a:t>
            </a:r>
            <a:r>
              <a:rPr lang="en-IN" sz="1800" dirty="0">
                <a:cs typeface="Calibri"/>
              </a:rPr>
              <a:t>as</a:t>
            </a:r>
            <a:r>
              <a:rPr lang="en-IN" sz="1800" spc="-7" dirty="0">
                <a:cs typeface="Calibri"/>
              </a:rPr>
              <a:t> block</a:t>
            </a:r>
            <a:r>
              <a:rPr lang="en-IN" sz="1800" spc="7" dirty="0">
                <a:cs typeface="Calibri"/>
              </a:rPr>
              <a:t> </a:t>
            </a:r>
            <a:r>
              <a:rPr lang="en-IN" sz="1800" dirty="0">
                <a:cs typeface="Calibri"/>
              </a:rPr>
              <a:t>it</a:t>
            </a:r>
          </a:p>
          <a:p>
            <a:pPr marL="0" indent="0" algn="just">
              <a:buNone/>
            </a:pPr>
            <a:r>
              <a:rPr lang="en-IN" sz="1800" b="1" spc="-13" dirty="0">
                <a:cs typeface="Calibri"/>
              </a:rPr>
              <a:t>Environment</a:t>
            </a:r>
            <a:r>
              <a:rPr lang="en-IN" sz="1800" b="1" spc="-60" dirty="0">
                <a:cs typeface="Calibri"/>
              </a:rPr>
              <a:t> </a:t>
            </a:r>
            <a:r>
              <a:rPr lang="en-IN" sz="1800" b="1" spc="-13" dirty="0">
                <a:cs typeface="Calibri"/>
              </a:rPr>
              <a:t>Constraints</a:t>
            </a:r>
            <a:endParaRPr lang="en-IN" sz="1800" dirty="0">
              <a:cs typeface="Calibri"/>
            </a:endParaRPr>
          </a:p>
          <a:p>
            <a:pPr marL="77890" marR="1496023" algn="just"/>
            <a:r>
              <a:rPr lang="en-IN" sz="1800" spc="-13" dirty="0">
                <a:cs typeface="Calibri"/>
              </a:rPr>
              <a:t>Constraints</a:t>
            </a:r>
            <a:r>
              <a:rPr lang="en-IN" sz="1800" spc="-20" dirty="0">
                <a:cs typeface="Calibri"/>
              </a:rPr>
              <a:t> </a:t>
            </a:r>
            <a:r>
              <a:rPr lang="en-IN" sz="1800" spc="-7" dirty="0">
                <a:cs typeface="Calibri"/>
              </a:rPr>
              <a:t>(</a:t>
            </a:r>
            <a:r>
              <a:rPr lang="en-IN" sz="1800" i="1" spc="-7" dirty="0">
                <a:cs typeface="Calibri"/>
              </a:rPr>
              <a:t>legal,</a:t>
            </a:r>
            <a:r>
              <a:rPr lang="en-IN" sz="1800" i="1" spc="-20" dirty="0">
                <a:cs typeface="Calibri"/>
              </a:rPr>
              <a:t> </a:t>
            </a:r>
            <a:r>
              <a:rPr lang="en-IN" sz="1800" i="1" spc="-7" dirty="0">
                <a:cs typeface="Calibri"/>
              </a:rPr>
              <a:t>political, ethical,</a:t>
            </a:r>
            <a:r>
              <a:rPr lang="en-IN" sz="1800" i="1" spc="20" dirty="0">
                <a:cs typeface="Calibri"/>
              </a:rPr>
              <a:t> </a:t>
            </a:r>
            <a:r>
              <a:rPr lang="en-IN" sz="1800" i="1" dirty="0">
                <a:cs typeface="Calibri"/>
              </a:rPr>
              <a:t>regulation,</a:t>
            </a:r>
            <a:r>
              <a:rPr lang="en-IN" sz="1800" i="1" spc="-7" dirty="0">
                <a:cs typeface="Calibri"/>
              </a:rPr>
              <a:t> norms,</a:t>
            </a:r>
            <a:r>
              <a:rPr lang="en-IN" sz="1800" i="1" spc="47" dirty="0">
                <a:cs typeface="Calibri"/>
              </a:rPr>
              <a:t> </a:t>
            </a:r>
            <a:r>
              <a:rPr lang="en-IN" sz="1800" i="1" spc="-7" dirty="0">
                <a:cs typeface="Calibri"/>
              </a:rPr>
              <a:t>financial, human</a:t>
            </a:r>
            <a:r>
              <a:rPr lang="en-IN" sz="1800" i="1" spc="13" dirty="0">
                <a:cs typeface="Calibri"/>
              </a:rPr>
              <a:t> </a:t>
            </a:r>
            <a:r>
              <a:rPr lang="en-IN" sz="1800" i="1" spc="-33" dirty="0">
                <a:cs typeface="Calibri"/>
              </a:rPr>
              <a:t>power,</a:t>
            </a:r>
            <a:r>
              <a:rPr lang="en-IN" sz="1800" i="1" spc="7" dirty="0">
                <a:cs typeface="Calibri"/>
              </a:rPr>
              <a:t> </a:t>
            </a:r>
            <a:r>
              <a:rPr lang="en-IN" sz="1800" i="1" spc="-13" dirty="0">
                <a:cs typeface="Calibri"/>
              </a:rPr>
              <a:t>etc.) </a:t>
            </a:r>
            <a:r>
              <a:rPr lang="en-IN" sz="1800" i="1" spc="-493" dirty="0">
                <a:cs typeface="Calibri"/>
              </a:rPr>
              <a:t> </a:t>
            </a:r>
            <a:r>
              <a:rPr lang="en-IN" sz="1800" i="1" dirty="0">
                <a:cs typeface="Calibri"/>
              </a:rPr>
              <a:t>or</a:t>
            </a:r>
            <a:r>
              <a:rPr lang="en-IN" sz="1800" i="1" spc="-7" dirty="0">
                <a:cs typeface="Calibri"/>
              </a:rPr>
              <a:t> </a:t>
            </a:r>
            <a:r>
              <a:rPr lang="en-IN" sz="1800" dirty="0">
                <a:cs typeface="Calibri"/>
              </a:rPr>
              <a:t>rules</a:t>
            </a:r>
            <a:r>
              <a:rPr lang="en-IN" sz="1800" spc="-33" dirty="0">
                <a:cs typeface="Calibri"/>
              </a:rPr>
              <a:t> </a:t>
            </a:r>
            <a:r>
              <a:rPr lang="en-IN" sz="1800" spc="-7" dirty="0">
                <a:cs typeface="Calibri"/>
              </a:rPr>
              <a:t>that</a:t>
            </a:r>
            <a:r>
              <a:rPr lang="en-IN" sz="1800" spc="-33" dirty="0">
                <a:cs typeface="Calibri"/>
              </a:rPr>
              <a:t> </a:t>
            </a:r>
            <a:r>
              <a:rPr lang="en-IN" sz="1800" spc="-20" dirty="0">
                <a:cs typeface="Calibri"/>
              </a:rPr>
              <a:t>may</a:t>
            </a:r>
            <a:r>
              <a:rPr lang="en-IN" sz="1800" spc="20" dirty="0">
                <a:cs typeface="Calibri"/>
              </a:rPr>
              <a:t> </a:t>
            </a:r>
            <a:r>
              <a:rPr lang="en-IN" sz="1800" dirty="0">
                <a:cs typeface="Calibri"/>
              </a:rPr>
              <a:t>hinder</a:t>
            </a:r>
            <a:r>
              <a:rPr lang="en-IN" sz="1800" spc="-53" dirty="0">
                <a:cs typeface="Calibri"/>
              </a:rPr>
              <a:t> </a:t>
            </a:r>
            <a:r>
              <a:rPr lang="en-IN" sz="1800" dirty="0">
                <a:cs typeface="Calibri"/>
              </a:rPr>
              <a:t>solution</a:t>
            </a:r>
            <a:r>
              <a:rPr lang="en-IN" sz="1800" spc="-60" dirty="0">
                <a:cs typeface="Calibri"/>
              </a:rPr>
              <a:t> </a:t>
            </a:r>
            <a:r>
              <a:rPr lang="en-IN" sz="1800" spc="-7" dirty="0">
                <a:cs typeface="Calibri"/>
              </a:rPr>
              <a:t>implementation</a:t>
            </a:r>
            <a:endParaRPr lang="en-IN" sz="1800" dirty="0">
              <a:cs typeface="Calibri"/>
            </a:endParaRPr>
          </a:p>
          <a:p>
            <a:pPr marL="0" indent="0" algn="just">
              <a:buNone/>
            </a:pPr>
            <a:endParaRPr lang="en-US" sz="1800" dirty="0"/>
          </a:p>
        </p:txBody>
      </p:sp>
      <p:sp>
        <p:nvSpPr>
          <p:cNvPr id="4" name="Date Placeholder 3"/>
          <p:cNvSpPr>
            <a:spLocks noGrp="1"/>
          </p:cNvSpPr>
          <p:nvPr>
            <p:ph type="dt" sz="half" idx="10"/>
          </p:nvPr>
        </p:nvSpPr>
        <p:spPr/>
        <p:txBody>
          <a:bodyPr/>
          <a:lstStyle/>
          <a:p>
            <a:fld id="{98AADCE3-D423-4F45-9287-2A6C4ED7D4BD}"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Recap: </a:t>
            </a:r>
            <a:r>
              <a:rPr lang="en-US" sz="2400" dirty="0">
                <a:solidFill>
                  <a:schemeClr val="tx1"/>
                </a:solidFill>
              </a:rPr>
              <a:t>Elements of CATWOE</a:t>
            </a:r>
            <a:r>
              <a:rPr lang="en-US" sz="2400" dirty="0"/>
              <a:t> (CO1)</a:t>
            </a:r>
            <a:endParaRPr lang="en-US" sz="2400" dirty="0">
              <a:solidFill>
                <a:schemeClr val="tx1"/>
              </a:solidFill>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405357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51503C4-CDA7-4FDE-84E4-A93FBEB3C0A4}" type="datetime1">
              <a:rPr lang="en-US" smtClean="0"/>
              <a:t>1/5/2025</a:t>
            </a:fld>
            <a:endParaRPr lang="en-US" dirty="0"/>
          </a:p>
        </p:txBody>
      </p:sp>
      <p:sp>
        <p:nvSpPr>
          <p:cNvPr id="5" name="Footer Placeholder 4"/>
          <p:cNvSpPr>
            <a:spLocks noGrp="1"/>
          </p:cNvSpPr>
          <p:nvPr>
            <p:ph type="ftr" sz="quarter" idx="11"/>
          </p:nvPr>
        </p:nvSpPr>
        <p:spPr>
          <a:xfrm>
            <a:off x="2819400" y="6248400"/>
            <a:ext cx="47244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
        <p:nvSpPr>
          <p:cNvPr id="7" name="Title 1"/>
          <p:cNvSpPr txBox="1">
            <a:spLocks/>
          </p:cNvSpPr>
          <p:nvPr/>
        </p:nvSpPr>
        <p:spPr>
          <a:xfrm>
            <a:off x="1676400" y="1"/>
            <a:ext cx="70866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t>Syllabus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p:cNvPicPr>
            <a:picLocks noChangeAspect="1"/>
          </p:cNvPicPr>
          <p:nvPr/>
        </p:nvPicPr>
        <p:blipFill rotWithShape="1">
          <a:blip r:embed="rId2"/>
          <a:srcRect l="23989" t="19485" r="32290" b="7673"/>
          <a:stretch/>
        </p:blipFill>
        <p:spPr>
          <a:xfrm>
            <a:off x="457200" y="793749"/>
            <a:ext cx="8147248" cy="5927725"/>
          </a:xfrm>
          <a:prstGeom prst="rect">
            <a:avLst/>
          </a:prstGeom>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59632" cy="685799"/>
          </a:xfrm>
          <a:prstGeom prst="rect">
            <a:avLst/>
          </a:prstGeom>
        </p:spPr>
      </p:pic>
    </p:spTree>
    <p:extLst>
      <p:ext uri="{BB962C8B-B14F-4D97-AF65-F5344CB8AC3E}">
        <p14:creationId xmlns:p14="http://schemas.microsoft.com/office/powerpoint/2010/main" val="2529538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2">
            <a:extLst>
              <a:ext uri="{FF2B5EF4-FFF2-40B4-BE49-F238E27FC236}">
                <a16:creationId xmlns:a16="http://schemas.microsoft.com/office/drawing/2014/main" id="{7EABC3E2-0941-77C7-FD64-CF9CB75A4DAF}"/>
              </a:ext>
            </a:extLst>
          </p:cNvPr>
          <p:cNvGraphicFramePr>
            <a:graphicFrameLocks noGrp="1"/>
          </p:cNvGraphicFramePr>
          <p:nvPr>
            <p:ph idx="1"/>
            <p:extLst>
              <p:ext uri="{D42A27DB-BD31-4B8C-83A1-F6EECF244321}">
                <p14:modId xmlns:p14="http://schemas.microsoft.com/office/powerpoint/2010/main" val="375813642"/>
              </p:ext>
            </p:extLst>
          </p:nvPr>
        </p:nvGraphicFramePr>
        <p:xfrm>
          <a:off x="533400" y="11430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312B662B-E540-469B-98A8-D14546018C70}"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Design Thinking Introduction</a:t>
            </a:r>
            <a:r>
              <a:rPr kumimoji="0" lang="en-US" b="0" i="0" u="none" strike="noStrike" kern="1200" cap="none" spc="0" normalizeH="0" baseline="0" noProof="0" dirty="0">
                <a:ln>
                  <a:noFill/>
                </a:ln>
                <a:solidFill>
                  <a:schemeClr val="dk1"/>
                </a:solidFill>
                <a:effectLst/>
                <a:uLnTx/>
                <a:uFillTx/>
                <a:latin typeface="+mn-lt"/>
                <a:ea typeface="+mn-ea"/>
                <a:cs typeface="+mn-cs"/>
              </a:rPr>
              <a:t>(CO1)</a:t>
            </a:r>
          </a:p>
        </p:txBody>
      </p:sp>
      <p:sp>
        <p:nvSpPr>
          <p:cNvPr id="8" name="object 3">
            <a:extLst>
              <a:ext uri="{FF2B5EF4-FFF2-40B4-BE49-F238E27FC236}">
                <a16:creationId xmlns:a16="http://schemas.microsoft.com/office/drawing/2014/main" id="{EA98BEE4-CB86-7CE6-0AB0-E3FC7C09E9B5}"/>
              </a:ext>
            </a:extLst>
          </p:cNvPr>
          <p:cNvSpPr/>
          <p:nvPr/>
        </p:nvSpPr>
        <p:spPr>
          <a:xfrm>
            <a:off x="4419600" y="3803957"/>
            <a:ext cx="4021496" cy="2208700"/>
          </a:xfrm>
          <a:prstGeom prst="rect">
            <a:avLst/>
          </a:prstGeom>
          <a:blipFill>
            <a:blip r:embed="rId7" cstate="print"/>
            <a:stretch>
              <a:fillRect/>
            </a:stretch>
          </a:blipFill>
        </p:spPr>
        <p:txBody>
          <a:bodyPr wrap="square" lIns="0" tIns="0" rIns="0" bIns="0" rtlCol="0"/>
          <a:lstStyle/>
          <a:p>
            <a:endParaRPr sz="240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703FDA0-423D-4BA6-B782-A5E4CF1910D3}"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Innovation and Creativity</a:t>
            </a:r>
            <a:r>
              <a:rPr lang="en-US" dirty="0"/>
              <a:t>(CO1)</a:t>
            </a:r>
          </a:p>
        </p:txBody>
      </p:sp>
      <p:pic>
        <p:nvPicPr>
          <p:cNvPr id="8" name="Content Placeholder 4" descr="Diagram&#10;&#10;Description automatically generated">
            <a:extLst>
              <a:ext uri="{FF2B5EF4-FFF2-40B4-BE49-F238E27FC236}">
                <a16:creationId xmlns:a16="http://schemas.microsoft.com/office/drawing/2014/main" id="{B8EE5387-8578-5238-8568-D5EA5DA7B15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 y="1489195"/>
            <a:ext cx="8229600" cy="3833572"/>
          </a:xfr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9A1C0E-9B1D-4A32-8E35-11DA9745986C}"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Design Mindset </a:t>
            </a:r>
            <a:r>
              <a:rPr lang="en-US" sz="2400" dirty="0"/>
              <a:t>(CO1)</a:t>
            </a:r>
          </a:p>
        </p:txBody>
      </p:sp>
      <p:pic>
        <p:nvPicPr>
          <p:cNvPr id="8" name="Picture 2">
            <a:extLst>
              <a:ext uri="{FF2B5EF4-FFF2-40B4-BE49-F238E27FC236}">
                <a16:creationId xmlns:a16="http://schemas.microsoft.com/office/drawing/2014/main" id="{CA4D97F3-35B0-D2ED-9AF0-8A6074A552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0125" t="23106" r="13324" b="6250"/>
          <a:stretch>
            <a:fillRect/>
          </a:stretch>
        </p:blipFill>
        <p:spPr bwMode="auto">
          <a:xfrm>
            <a:off x="646814" y="1203091"/>
            <a:ext cx="8077200" cy="469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22EA76-ACAB-4F2D-8F8A-52D364192E83}"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Design Thinking Mindset(CO1)</a:t>
            </a:r>
          </a:p>
        </p:txBody>
      </p:sp>
      <p:pic>
        <p:nvPicPr>
          <p:cNvPr id="8" name="Picture 2" descr="Design thinking mindsets | Design thinking, Day, Design challenges">
            <a:extLst>
              <a:ext uri="{FF2B5EF4-FFF2-40B4-BE49-F238E27FC236}">
                <a16:creationId xmlns:a16="http://schemas.microsoft.com/office/drawing/2014/main" id="{A68CBC4B-FC24-63B4-F415-D7D0F8047F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450181"/>
            <a:ext cx="8001000" cy="4448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EA98A1F-2412-4A2C-8BC2-7314A05DD65A}"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b="1" dirty="0"/>
              <a:t>3 Core Design Thinking Principles</a:t>
            </a:r>
            <a:r>
              <a:rPr lang="en-US" sz="2400" dirty="0"/>
              <a:t>(CO1)</a:t>
            </a:r>
          </a:p>
        </p:txBody>
      </p:sp>
      <p:pic>
        <p:nvPicPr>
          <p:cNvPr id="8" name="Picture 2" descr="A hand holding a heart icon: Empathy. A blue head with arrows pointing in 4 directions: Expansive thinking. 3 test tubes: Experimentation.">
            <a:extLst>
              <a:ext uri="{FF2B5EF4-FFF2-40B4-BE49-F238E27FC236}">
                <a16:creationId xmlns:a16="http://schemas.microsoft.com/office/drawing/2014/main" id="{70F2DC7D-ED7E-496E-7ACA-5F257E67CDEA}"/>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2006949"/>
            <a:ext cx="8229600" cy="27980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B5BFA1E-8388-4F27-A696-71CC739BA61A}"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0"/>
            <a:ext cx="7772400" cy="1059872"/>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Design Thinking model :</a:t>
            </a:r>
          </a:p>
          <a:p>
            <a:pPr lvl="0" algn="ctr">
              <a:spcBef>
                <a:spcPct val="0"/>
              </a:spcBef>
              <a:defRPr/>
            </a:pPr>
            <a:r>
              <a:rPr lang="en-IN" sz="2400" dirty="0" err="1"/>
              <a:t>Hasso</a:t>
            </a:r>
            <a:r>
              <a:rPr lang="en-IN" sz="2400" dirty="0"/>
              <a:t>-Plattner Institute of Design at Stanford </a:t>
            </a:r>
            <a:br>
              <a:rPr lang="en-IN" sz="2400" b="1" dirty="0"/>
            </a:b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5 Stages in the Design Thinking Process">
            <a:extLst>
              <a:ext uri="{FF2B5EF4-FFF2-40B4-BE49-F238E27FC236}">
                <a16:creationId xmlns:a16="http://schemas.microsoft.com/office/drawing/2014/main" id="{65A1B8D4-09F7-D636-DD4C-6BB313A5D2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3338" y="1474671"/>
            <a:ext cx="7937323" cy="45259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CC326E4-7239-4F79-8E43-01D80DEC7EA7}"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Design Thinking Model: IDEO (CO1)</a:t>
            </a:r>
          </a:p>
        </p:txBody>
      </p:sp>
      <p:pic>
        <p:nvPicPr>
          <p:cNvPr id="10" name="Content Placeholder 9" descr="Table&#10;&#10;Description automatically generated with medium confidence">
            <a:extLst>
              <a:ext uri="{FF2B5EF4-FFF2-40B4-BE49-F238E27FC236}">
                <a16:creationId xmlns:a16="http://schemas.microsoft.com/office/drawing/2014/main" id="{DF0FB587-1C38-88D3-9329-7FE1D393CD9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385681"/>
            <a:ext cx="8229600" cy="29550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497420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39BC12-B991-4D61-9D37-3585CBBF836C}"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Design Thinking Model: IDEO (CO1) </a:t>
            </a:r>
            <a:r>
              <a:rPr lang="en-US" sz="2400" dirty="0" err="1"/>
              <a:t>Cont</a:t>
            </a:r>
            <a:r>
              <a:rPr lang="en-US" sz="2400" dirty="0"/>
              <a:t>….</a:t>
            </a:r>
          </a:p>
        </p:txBody>
      </p:sp>
      <p:pic>
        <p:nvPicPr>
          <p:cNvPr id="8" name="Content Placeholder 7" descr="Chart, diagram&#10;&#10;Description automatically generated">
            <a:extLst>
              <a:ext uri="{FF2B5EF4-FFF2-40B4-BE49-F238E27FC236}">
                <a16:creationId xmlns:a16="http://schemas.microsoft.com/office/drawing/2014/main" id="{37B4441A-FE37-80C4-0384-E011935564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72250" y="1600200"/>
            <a:ext cx="7199499" cy="4525963"/>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575512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A6B53A8-81FC-4A51-B691-38E97E64BAD9}"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Design Thinking Process: School of Design Thinking(CO1)</a:t>
            </a:r>
          </a:p>
        </p:txBody>
      </p:sp>
      <p:pic>
        <p:nvPicPr>
          <p:cNvPr id="10" name="Content Placeholder 9" descr="Timeline&#10;&#10;Description automatically generated">
            <a:extLst>
              <a:ext uri="{FF2B5EF4-FFF2-40B4-BE49-F238E27FC236}">
                <a16:creationId xmlns:a16="http://schemas.microsoft.com/office/drawing/2014/main" id="{63340A27-8B07-EFA8-C2BE-3D0A93EB651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746774"/>
            <a:ext cx="8229600" cy="4232815"/>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88584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Design is a process of working to develop solutions in a conscious and innovative way in  which both _____and ______ requirements are included based on user needs.</a:t>
            </a:r>
            <a:endParaRPr lang="en-US" sz="1800" dirty="0"/>
          </a:p>
          <a:p>
            <a:pPr marL="514350" indent="-514350">
              <a:buFont typeface="+mj-lt"/>
              <a:buAutoNum type="alphaLcParenR"/>
            </a:pPr>
            <a:r>
              <a:rPr lang="en-IN" sz="1800" dirty="0"/>
              <a:t>functional and aesthetic</a:t>
            </a:r>
          </a:p>
          <a:p>
            <a:pPr marL="514350" indent="-514350">
              <a:buFont typeface="+mj-lt"/>
              <a:buAutoNum type="alphaLcParenR"/>
            </a:pPr>
            <a:r>
              <a:rPr lang="en-US" sz="1800" dirty="0"/>
              <a:t>Customer and seller</a:t>
            </a:r>
          </a:p>
          <a:p>
            <a:pPr marL="514350" indent="-514350">
              <a:buFont typeface="+mj-lt"/>
              <a:buAutoNum type="alphaLcParenR"/>
            </a:pPr>
            <a:r>
              <a:rPr lang="en-US" sz="1800" dirty="0"/>
              <a:t>Weak and strong</a:t>
            </a:r>
          </a:p>
          <a:p>
            <a:pPr marL="514350" indent="-514350">
              <a:buFont typeface="+mj-lt"/>
              <a:buAutoNum type="alphaLcParenR"/>
            </a:pPr>
            <a:r>
              <a:rPr lang="en-US" sz="1800" dirty="0"/>
              <a:t>Good or Bad</a:t>
            </a:r>
          </a:p>
          <a:p>
            <a:r>
              <a:rPr lang="en-US" sz="1800" dirty="0"/>
              <a:t> Design Thinking typically helps in _______</a:t>
            </a:r>
          </a:p>
          <a:p>
            <a:pPr>
              <a:buFont typeface="+mj-lt"/>
              <a:buAutoNum type="alphaLcParenR"/>
            </a:pPr>
            <a:r>
              <a:rPr lang="en-US" sz="1800" dirty="0"/>
              <a:t>Innovation</a:t>
            </a:r>
          </a:p>
          <a:p>
            <a:pPr>
              <a:buFont typeface="+mj-lt"/>
              <a:buAutoNum type="alphaLcParenR"/>
            </a:pPr>
            <a:r>
              <a:rPr lang="en-US" sz="1800" dirty="0"/>
              <a:t>Creativity</a:t>
            </a:r>
          </a:p>
          <a:p>
            <a:pPr>
              <a:buFont typeface="+mj-lt"/>
              <a:buAutoNum type="alphaLcParenR"/>
            </a:pPr>
            <a:r>
              <a:rPr lang="en-US" sz="1800" dirty="0"/>
              <a:t>Dialogue</a:t>
            </a:r>
          </a:p>
          <a:p>
            <a:pPr>
              <a:buFont typeface="+mj-lt"/>
              <a:buAutoNum type="alphaLcParenR"/>
            </a:pPr>
            <a:r>
              <a:rPr lang="en-US" sz="1800" dirty="0"/>
              <a:t>Observation</a:t>
            </a:r>
          </a:p>
          <a:p>
            <a:pPr marL="514350" indent="-514350">
              <a:buFont typeface="+mj-lt"/>
              <a:buAutoNum type="alphaLcParenR"/>
            </a:pPr>
            <a:endParaRPr lang="en-US" dirty="0"/>
          </a:p>
          <a:p>
            <a:pPr marL="514350" indent="-514350">
              <a:buFont typeface="+mj-lt"/>
              <a:buAutoNum type="alphaLcParenR"/>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E92D7921-9842-49EA-83C4-73619ABE7834}" type="datetime1">
              <a:rPr lang="en-US" smtClean="0"/>
              <a:t>1/5/2025</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45826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421999-40D8-46EA-A1BB-35235FFA9DAA}" type="datetime1">
              <a:rPr lang="en-US" smtClean="0"/>
              <a:t>1/5/2025</a:t>
            </a:fld>
            <a:endParaRPr lang="en-US" dirty="0"/>
          </a:p>
        </p:txBody>
      </p:sp>
      <p:sp>
        <p:nvSpPr>
          <p:cNvPr id="5" name="Footer Placeholder 4"/>
          <p:cNvSpPr>
            <a:spLocks noGrp="1"/>
          </p:cNvSpPr>
          <p:nvPr>
            <p:ph type="ftr" sz="quarter" idx="11"/>
          </p:nvPr>
        </p:nvSpPr>
        <p:spPr>
          <a:xfrm>
            <a:off x="2819400" y="6248400"/>
            <a:ext cx="47244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
        <p:nvSpPr>
          <p:cNvPr id="7" name="Title 1"/>
          <p:cNvSpPr txBox="1">
            <a:spLocks/>
          </p:cNvSpPr>
          <p:nvPr/>
        </p:nvSpPr>
        <p:spPr>
          <a:xfrm>
            <a:off x="1676400" y="1"/>
            <a:ext cx="70866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t>Syllabus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2" name="Picture 1"/>
          <p:cNvPicPr>
            <a:picLocks noChangeAspect="1"/>
          </p:cNvPicPr>
          <p:nvPr/>
        </p:nvPicPr>
        <p:blipFill rotWithShape="1">
          <a:blip r:embed="rId2"/>
          <a:srcRect l="23434" t="20469" r="31738" b="8657"/>
          <a:stretch/>
        </p:blipFill>
        <p:spPr>
          <a:xfrm>
            <a:off x="323528" y="764703"/>
            <a:ext cx="8640960" cy="5956772"/>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676400" cy="764703"/>
          </a:xfrm>
          <a:prstGeom prst="rect">
            <a:avLst/>
          </a:prstGeom>
        </p:spPr>
      </p:pic>
    </p:spTree>
    <p:extLst>
      <p:ext uri="{BB962C8B-B14F-4D97-AF65-F5344CB8AC3E}">
        <p14:creationId xmlns:p14="http://schemas.microsoft.com/office/powerpoint/2010/main" val="4079589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1800" dirty="0"/>
              <a:t>Design thinking is often also called________</a:t>
            </a:r>
          </a:p>
          <a:p>
            <a:pPr algn="just">
              <a:buFont typeface="+mj-lt"/>
              <a:buAutoNum type="alphaLcParenR"/>
            </a:pPr>
            <a:r>
              <a:rPr lang="en-US" sz="1800" dirty="0"/>
              <a:t>Human </a:t>
            </a:r>
            <a:r>
              <a:rPr lang="en-US" sz="1800" dirty="0" err="1"/>
              <a:t>Centred</a:t>
            </a:r>
            <a:r>
              <a:rPr lang="en-US" sz="1800" dirty="0"/>
              <a:t> design</a:t>
            </a:r>
          </a:p>
          <a:p>
            <a:pPr algn="just">
              <a:buFont typeface="+mj-lt"/>
              <a:buAutoNum type="alphaLcParenR"/>
            </a:pPr>
            <a:r>
              <a:rPr lang="en-US" sz="1800" dirty="0"/>
              <a:t>Ecological sustainability</a:t>
            </a:r>
          </a:p>
          <a:p>
            <a:pPr algn="just">
              <a:buFont typeface="+mj-lt"/>
              <a:buAutoNum type="alphaLcParenR"/>
            </a:pPr>
            <a:r>
              <a:rPr lang="en-US" sz="1800" dirty="0"/>
              <a:t>Alien diversity</a:t>
            </a:r>
          </a:p>
          <a:p>
            <a:pPr algn="just">
              <a:buFont typeface="+mj-lt"/>
              <a:buAutoNum type="alphaLcParenR"/>
            </a:pPr>
            <a:r>
              <a:rPr lang="en-US" sz="1800" dirty="0"/>
              <a:t>Intellectual property</a:t>
            </a:r>
          </a:p>
          <a:p>
            <a:r>
              <a:rPr lang="en-US" sz="1900" dirty="0"/>
              <a:t>What is Innovation?</a:t>
            </a:r>
          </a:p>
          <a:p>
            <a:pPr marL="514350" indent="-514350" algn="just">
              <a:buFont typeface="+mj-lt"/>
              <a:buAutoNum type="alphaLcParenR"/>
            </a:pPr>
            <a:r>
              <a:rPr lang="en-US" sz="1900" dirty="0"/>
              <a:t>The process of turning a new concept into commercial success or widespread use.</a:t>
            </a:r>
          </a:p>
          <a:p>
            <a:pPr marL="514350" indent="-514350" algn="just">
              <a:buFont typeface="+mj-lt"/>
              <a:buAutoNum type="alphaLcParenR"/>
            </a:pPr>
            <a:r>
              <a:rPr lang="en-US" sz="1900" dirty="0"/>
              <a:t>The creation of a new idea or concept.</a:t>
            </a:r>
          </a:p>
          <a:p>
            <a:pPr marL="514350" indent="-514350" algn="just">
              <a:buFont typeface="+mj-lt"/>
              <a:buAutoNum type="alphaLcParenR"/>
            </a:pPr>
            <a:r>
              <a:rPr lang="en-US" sz="1900" dirty="0"/>
              <a:t>The act of turning new and imaginative ideas into reality.</a:t>
            </a:r>
          </a:p>
          <a:p>
            <a:pPr marL="514350" indent="-514350" algn="just">
              <a:buFont typeface="+mj-lt"/>
              <a:buAutoNum type="alphaLcParenR"/>
            </a:pPr>
            <a:r>
              <a:rPr lang="en-US" sz="1900" dirty="0"/>
              <a:t>None of the above</a:t>
            </a:r>
          </a:p>
        </p:txBody>
      </p:sp>
      <p:sp>
        <p:nvSpPr>
          <p:cNvPr id="4" name="Date Placeholder 3"/>
          <p:cNvSpPr>
            <a:spLocks noGrp="1"/>
          </p:cNvSpPr>
          <p:nvPr>
            <p:ph type="dt" sz="half" idx="10"/>
          </p:nvPr>
        </p:nvSpPr>
        <p:spPr/>
        <p:txBody>
          <a:bodyPr/>
          <a:lstStyle/>
          <a:p>
            <a:fld id="{4971FB9F-032B-4D18-9950-E9908E8132E1}"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69219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F39903-1DB5-41A3-89AC-93CB86616645}"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Simon Sinek’s – Start with Why </a:t>
            </a:r>
            <a:r>
              <a:rPr lang="en-US" sz="2400" dirty="0"/>
              <a:t>(CO1)</a:t>
            </a:r>
          </a:p>
        </p:txBody>
      </p:sp>
      <p:sp>
        <p:nvSpPr>
          <p:cNvPr id="3" name="Content Placeholder 2">
            <a:extLst>
              <a:ext uri="{FF2B5EF4-FFF2-40B4-BE49-F238E27FC236}">
                <a16:creationId xmlns:a16="http://schemas.microsoft.com/office/drawing/2014/main" id="{240A7547-C946-A09F-2B8B-F0E5AF109C1C}"/>
              </a:ext>
            </a:extLst>
          </p:cNvPr>
          <p:cNvSpPr>
            <a:spLocks noGrp="1"/>
          </p:cNvSpPr>
          <p:nvPr>
            <p:ph idx="1"/>
          </p:nvPr>
        </p:nvSpPr>
        <p:spPr/>
        <p:txBody>
          <a:bodyPr>
            <a:normAutofit/>
          </a:bodyPr>
          <a:lstStyle/>
          <a:p>
            <a:pPr algn="just"/>
            <a:r>
              <a:rPr lang="en-IN" sz="1800" dirty="0"/>
              <a:t>Start with Why shows that the leaders who’ve had the greatest influence in the world all think, act, and communicate the same way—and it’s the opposite of what everyone else does. Sinek calls this powerful idea The Golden Circle, and it provides a framework upon which organizations can be built, movements can be led, and people can be inspired. And it all starts with WHY.</a:t>
            </a:r>
          </a:p>
          <a:p>
            <a:pPr algn="just"/>
            <a:endParaRPr lang="en-IN" sz="1800" dirty="0"/>
          </a:p>
          <a:p>
            <a:pPr algn="just"/>
            <a:r>
              <a:rPr lang="en-IN" sz="1100" dirty="0">
                <a:hlinkClick r:id="rId2"/>
              </a:rPr>
              <a:t>https://www.ted.com/talks/simon_sinek_how_great_leaders_inspire_action?language=en</a:t>
            </a:r>
            <a:endParaRPr lang="en-IN" sz="1100" dirty="0"/>
          </a:p>
          <a:p>
            <a:pPr algn="just"/>
            <a:endParaRPr lang="en-US" sz="18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234562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F663888-2FFA-4436-98C3-6D2153728E00}"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The Golden Circle </a:t>
            </a:r>
            <a:r>
              <a:rPr lang="en-US" sz="2400" dirty="0"/>
              <a:t>(CO1)</a:t>
            </a:r>
          </a:p>
        </p:txBody>
      </p:sp>
      <p:sp>
        <p:nvSpPr>
          <p:cNvPr id="3" name="Content Placeholder 2">
            <a:extLst>
              <a:ext uri="{FF2B5EF4-FFF2-40B4-BE49-F238E27FC236}">
                <a16:creationId xmlns:a16="http://schemas.microsoft.com/office/drawing/2014/main" id="{D78AD014-7865-FB05-3724-D3F400467167}"/>
              </a:ext>
            </a:extLst>
          </p:cNvPr>
          <p:cNvSpPr>
            <a:spLocks noGrp="1"/>
          </p:cNvSpPr>
          <p:nvPr>
            <p:ph idx="1"/>
          </p:nvPr>
        </p:nvSpPr>
        <p:spPr/>
        <p:txBody>
          <a:bodyPr/>
          <a:lstStyle/>
          <a:p>
            <a:endParaRPr lang="en-US"/>
          </a:p>
        </p:txBody>
      </p:sp>
      <p:sp>
        <p:nvSpPr>
          <p:cNvPr id="10" name="object 3">
            <a:extLst>
              <a:ext uri="{FF2B5EF4-FFF2-40B4-BE49-F238E27FC236}">
                <a16:creationId xmlns:a16="http://schemas.microsoft.com/office/drawing/2014/main" id="{75AA78E8-6FF5-D544-8047-631A95EA0BC9}"/>
              </a:ext>
            </a:extLst>
          </p:cNvPr>
          <p:cNvSpPr/>
          <p:nvPr/>
        </p:nvSpPr>
        <p:spPr>
          <a:xfrm>
            <a:off x="482600" y="1600200"/>
            <a:ext cx="8204200" cy="4525963"/>
          </a:xfrm>
          <a:prstGeom prst="rect">
            <a:avLst/>
          </a:prstGeom>
          <a:blipFill>
            <a:blip r:embed="rId2" cstate="print"/>
            <a:stretch>
              <a:fillRect/>
            </a:stretch>
          </a:blipFill>
        </p:spPr>
        <p:txBody>
          <a:bodyPr wrap="square" lIns="0" tIns="0" rIns="0" bIns="0" rtlCol="0"/>
          <a:lstStyle/>
          <a:p>
            <a:endParaRP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635285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5249333-8EE2-4616-A748-65DBE82270A8}"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85" dirty="0">
                <a:solidFill>
                  <a:schemeClr val="tx1"/>
                </a:solidFill>
              </a:rPr>
              <a:t>Simon </a:t>
            </a:r>
            <a:r>
              <a:rPr lang="en-IN" sz="2400" spc="90" dirty="0">
                <a:solidFill>
                  <a:schemeClr val="tx1"/>
                </a:solidFill>
              </a:rPr>
              <a:t>Sinek </a:t>
            </a:r>
            <a:r>
              <a:rPr lang="en-IN" sz="2400" spc="-135" dirty="0">
                <a:solidFill>
                  <a:schemeClr val="tx1"/>
                </a:solidFill>
              </a:rPr>
              <a:t>– </a:t>
            </a:r>
            <a:r>
              <a:rPr lang="en-IN" sz="2400" spc="70" dirty="0">
                <a:solidFill>
                  <a:schemeClr val="tx1"/>
                </a:solidFill>
              </a:rPr>
              <a:t>The </a:t>
            </a:r>
            <a:r>
              <a:rPr lang="en-IN" sz="2400" spc="100" dirty="0">
                <a:solidFill>
                  <a:schemeClr val="tx1"/>
                </a:solidFill>
              </a:rPr>
              <a:t>Golden</a:t>
            </a:r>
            <a:r>
              <a:rPr lang="en-IN" sz="2400" spc="-430" dirty="0">
                <a:solidFill>
                  <a:schemeClr val="tx1"/>
                </a:solidFill>
              </a:rPr>
              <a:t> </a:t>
            </a:r>
            <a:r>
              <a:rPr lang="en-IN" sz="2400" spc="110" dirty="0">
                <a:solidFill>
                  <a:schemeClr val="tx1"/>
                </a:solidFill>
              </a:rPr>
              <a:t>Circle</a:t>
            </a:r>
            <a:r>
              <a:rPr lang="en-IN" sz="2400" dirty="0">
                <a:solidFill>
                  <a:schemeClr val="tx1"/>
                </a:solidFill>
              </a:rPr>
              <a:t>  </a:t>
            </a:r>
            <a:r>
              <a:rPr lang="en-US" sz="2400" dirty="0">
                <a:solidFill>
                  <a:schemeClr val="tx1"/>
                </a:solidFill>
              </a:rPr>
              <a:t>(CO1)</a:t>
            </a:r>
          </a:p>
        </p:txBody>
      </p:sp>
      <p:sp>
        <p:nvSpPr>
          <p:cNvPr id="10" name="object 2">
            <a:extLst>
              <a:ext uri="{FF2B5EF4-FFF2-40B4-BE49-F238E27FC236}">
                <a16:creationId xmlns:a16="http://schemas.microsoft.com/office/drawing/2014/main" id="{D1430649-0DC9-B5B0-B4E1-4B00535E84F0}"/>
              </a:ext>
            </a:extLst>
          </p:cNvPr>
          <p:cNvSpPr/>
          <p:nvPr/>
        </p:nvSpPr>
        <p:spPr>
          <a:xfrm>
            <a:off x="617914" y="1296361"/>
            <a:ext cx="7908171" cy="4360898"/>
          </a:xfrm>
          <a:prstGeom prst="rect">
            <a:avLst/>
          </a:prstGeom>
          <a:blipFill>
            <a:blip r:embed="rId2" cstate="print"/>
            <a:stretch>
              <a:fillRect/>
            </a:stretch>
          </a:blipFill>
        </p:spPr>
        <p:txBody>
          <a:bodyPr wrap="square" lIns="0" tIns="0" rIns="0" bIns="0" rtlCol="0"/>
          <a:lstStyle/>
          <a:p>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95724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4E0F8C-6F7A-4394-8F1C-C351D129BED8}"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IN" sz="2400" dirty="0"/>
              <a:t>Asking the “Why” behind each example (5-WHYS)</a:t>
            </a:r>
          </a:p>
          <a:p>
            <a:pPr lvl="0" algn="ctr">
              <a:spcBef>
                <a:spcPct val="0"/>
              </a:spcBef>
              <a:defRPr/>
            </a:pPr>
            <a:r>
              <a:rPr lang="en-IN" sz="2400" dirty="0"/>
              <a:t> </a:t>
            </a:r>
            <a:r>
              <a:rPr lang="en-US" sz="2400" dirty="0"/>
              <a:t>(CO1)</a:t>
            </a:r>
          </a:p>
        </p:txBody>
      </p:sp>
      <p:pic>
        <p:nvPicPr>
          <p:cNvPr id="8" name="Content Placeholder 7">
            <a:extLst>
              <a:ext uri="{FF2B5EF4-FFF2-40B4-BE49-F238E27FC236}">
                <a16:creationId xmlns:a16="http://schemas.microsoft.com/office/drawing/2014/main" id="{0D66300E-B3DE-CF4A-8290-AA6F9F40867C}"/>
              </a:ext>
            </a:extLst>
          </p:cNvPr>
          <p:cNvPicPr>
            <a:picLocks noGrp="1" noChangeAspect="1"/>
          </p:cNvPicPr>
          <p:nvPr>
            <p:ph idx="1"/>
          </p:nvPr>
        </p:nvPicPr>
        <p:blipFill>
          <a:blip r:embed="rId2"/>
          <a:stretch>
            <a:fillRect/>
          </a:stretch>
        </p:blipFill>
        <p:spPr>
          <a:xfrm>
            <a:off x="914400" y="1666081"/>
            <a:ext cx="7315200" cy="4394200"/>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199199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A2521A2-A746-41FB-90DD-B77E6315CEB8}"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IN" sz="2400" dirty="0"/>
              <a:t>Asking the “Why” behind each example  </a:t>
            </a:r>
            <a:r>
              <a:rPr lang="en-IN" sz="2400" dirty="0" err="1"/>
              <a:t>Cont</a:t>
            </a:r>
            <a:r>
              <a:rPr lang="en-IN" sz="2400" dirty="0"/>
              <a:t>…(5-WHYS)</a:t>
            </a:r>
          </a:p>
          <a:p>
            <a:pPr lvl="0" algn="ctr">
              <a:spcBef>
                <a:spcPct val="0"/>
              </a:spcBef>
              <a:defRPr/>
            </a:pPr>
            <a:r>
              <a:rPr lang="en-IN" sz="2400" dirty="0"/>
              <a:t> </a:t>
            </a:r>
            <a:r>
              <a:rPr lang="en-US" sz="2400" dirty="0"/>
              <a:t>(CO1)</a:t>
            </a:r>
          </a:p>
        </p:txBody>
      </p:sp>
      <p:pic>
        <p:nvPicPr>
          <p:cNvPr id="8" name="Picture 7">
            <a:extLst>
              <a:ext uri="{FF2B5EF4-FFF2-40B4-BE49-F238E27FC236}">
                <a16:creationId xmlns:a16="http://schemas.microsoft.com/office/drawing/2014/main" id="{AEA2631C-CE3A-FF8A-17EB-F6A7579E9E5D}"/>
              </a:ext>
            </a:extLst>
          </p:cNvPr>
          <p:cNvPicPr>
            <a:picLocks noChangeAspect="1"/>
          </p:cNvPicPr>
          <p:nvPr/>
        </p:nvPicPr>
        <p:blipFill>
          <a:blip r:embed="rId2"/>
          <a:stretch>
            <a:fillRect/>
          </a:stretch>
        </p:blipFill>
        <p:spPr>
          <a:xfrm>
            <a:off x="2133600" y="2438400"/>
            <a:ext cx="5096940" cy="3848020"/>
          </a:xfrm>
          <a:prstGeom prst="rect">
            <a:avLst/>
          </a:prstGeom>
        </p:spPr>
      </p:pic>
      <p:pic>
        <p:nvPicPr>
          <p:cNvPr id="11" name="Picture 10">
            <a:extLst>
              <a:ext uri="{FF2B5EF4-FFF2-40B4-BE49-F238E27FC236}">
                <a16:creationId xmlns:a16="http://schemas.microsoft.com/office/drawing/2014/main" id="{9D01BA2F-9ADB-610E-DCA0-F5ED9A13DCE9}"/>
              </a:ext>
            </a:extLst>
          </p:cNvPr>
          <p:cNvPicPr>
            <a:picLocks noChangeAspect="1"/>
          </p:cNvPicPr>
          <p:nvPr/>
        </p:nvPicPr>
        <p:blipFill>
          <a:blip r:embed="rId3"/>
          <a:stretch>
            <a:fillRect/>
          </a:stretch>
        </p:blipFill>
        <p:spPr>
          <a:xfrm>
            <a:off x="1382751" y="1143000"/>
            <a:ext cx="6539175" cy="1194893"/>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27482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endParaRPr lang="en-IN" sz="1800" dirty="0"/>
          </a:p>
          <a:p>
            <a:endParaRPr lang="en-US" sz="1800" dirty="0"/>
          </a:p>
        </p:txBody>
      </p:sp>
      <p:sp>
        <p:nvSpPr>
          <p:cNvPr id="4" name="Date Placeholder 3"/>
          <p:cNvSpPr>
            <a:spLocks noGrp="1"/>
          </p:cNvSpPr>
          <p:nvPr>
            <p:ph type="dt" sz="half" idx="10"/>
          </p:nvPr>
        </p:nvSpPr>
        <p:spPr/>
        <p:txBody>
          <a:bodyPr/>
          <a:lstStyle/>
          <a:p>
            <a:fld id="{60EB3F4E-916D-4EF6-A57F-7C4E4024D37C}"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IN" sz="2400" dirty="0"/>
              <a:t>5-WHYS example </a:t>
            </a:r>
            <a:r>
              <a:rPr lang="en-US" sz="2400" dirty="0"/>
              <a:t>(CO1)</a:t>
            </a:r>
          </a:p>
        </p:txBody>
      </p:sp>
      <p:pic>
        <p:nvPicPr>
          <p:cNvPr id="8" name="Picture 7">
            <a:extLst>
              <a:ext uri="{FF2B5EF4-FFF2-40B4-BE49-F238E27FC236}">
                <a16:creationId xmlns:a16="http://schemas.microsoft.com/office/drawing/2014/main" id="{0DB020DF-05A1-BDDC-EDA1-51E65657B76B}"/>
              </a:ext>
            </a:extLst>
          </p:cNvPr>
          <p:cNvPicPr>
            <a:picLocks noChangeAspect="1"/>
          </p:cNvPicPr>
          <p:nvPr/>
        </p:nvPicPr>
        <p:blipFill>
          <a:blip r:embed="rId2"/>
          <a:stretch>
            <a:fillRect/>
          </a:stretch>
        </p:blipFill>
        <p:spPr>
          <a:xfrm>
            <a:off x="1028700" y="1152293"/>
            <a:ext cx="7086600" cy="4800600"/>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65404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Explain Design thinking &amp; Innovation.</a:t>
            </a:r>
          </a:p>
          <a:p>
            <a:r>
              <a:rPr lang="en-IN" sz="1800" dirty="0"/>
              <a:t>Summarize Design Thinking Mindset and Principles. </a:t>
            </a:r>
          </a:p>
          <a:p>
            <a:r>
              <a:rPr lang="en-IN" sz="1800" dirty="0"/>
              <a:t>Discuss 5-Step Process of Design Thinking. </a:t>
            </a:r>
          </a:p>
          <a:p>
            <a:r>
              <a:rPr lang="en-IN" sz="1800" dirty="0"/>
              <a:t>Briefly describe Design Approaches. </a:t>
            </a:r>
          </a:p>
          <a:p>
            <a:r>
              <a:rPr lang="en-IN" sz="1800" dirty="0"/>
              <a:t>Illustrate examples of each design approaches. </a:t>
            </a:r>
          </a:p>
          <a:p>
            <a:r>
              <a:rPr lang="en-IN" sz="1800" dirty="0"/>
              <a:t>Describe Simon Sinek’s – Start with Why</a:t>
            </a:r>
          </a:p>
          <a:p>
            <a:r>
              <a:rPr lang="en-IN" sz="1800" dirty="0" err="1"/>
              <a:t>Analyze</a:t>
            </a:r>
            <a:r>
              <a:rPr lang="en-IN" sz="1800" dirty="0"/>
              <a:t> ”The Golden Circle”.</a:t>
            </a:r>
          </a:p>
          <a:p>
            <a:endParaRPr lang="en-IN" sz="1800" dirty="0"/>
          </a:p>
          <a:p>
            <a:endParaRPr lang="en-US" sz="1800" dirty="0"/>
          </a:p>
        </p:txBody>
      </p:sp>
      <p:sp>
        <p:nvSpPr>
          <p:cNvPr id="4" name="Date Placeholder 3"/>
          <p:cNvSpPr>
            <a:spLocks noGrp="1"/>
          </p:cNvSpPr>
          <p:nvPr>
            <p:ph type="dt" sz="half" idx="10"/>
          </p:nvPr>
        </p:nvSpPr>
        <p:spPr/>
        <p:txBody>
          <a:bodyPr/>
          <a:lstStyle/>
          <a:p>
            <a:fld id="{2A810220-F3D1-4275-8F42-AE0FC2F61DE4}"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617916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Explain Design thinking &amp; Innovation.</a:t>
            </a:r>
          </a:p>
          <a:p>
            <a:r>
              <a:rPr lang="en-IN" sz="1800" dirty="0"/>
              <a:t>Summarize Design Thinking Mindset and Principles. </a:t>
            </a:r>
          </a:p>
          <a:p>
            <a:r>
              <a:rPr lang="en-IN" sz="1800" dirty="0"/>
              <a:t>Discuss 5-Step Process of Design Thinking. </a:t>
            </a:r>
          </a:p>
          <a:p>
            <a:r>
              <a:rPr lang="en-IN" sz="1800" dirty="0"/>
              <a:t>Briefly describe Design Approaches. </a:t>
            </a:r>
          </a:p>
          <a:p>
            <a:r>
              <a:rPr lang="en-IN" sz="1800" dirty="0"/>
              <a:t>Illustrate examples of each design approaches. </a:t>
            </a:r>
          </a:p>
          <a:p>
            <a:r>
              <a:rPr lang="en-IN" sz="1800" dirty="0"/>
              <a:t>Describe Simon Sinek’s – Start with Why</a:t>
            </a:r>
          </a:p>
          <a:p>
            <a:r>
              <a:rPr lang="en-IN" sz="1800" dirty="0" err="1"/>
              <a:t>Analyze</a:t>
            </a:r>
            <a:r>
              <a:rPr lang="en-IN" sz="1800" dirty="0"/>
              <a:t> ”The Golden Circle”.</a:t>
            </a:r>
          </a:p>
          <a:p>
            <a:endParaRPr lang="en-IN" sz="1800" dirty="0"/>
          </a:p>
          <a:p>
            <a:endParaRPr lang="en-US" sz="1800" dirty="0"/>
          </a:p>
        </p:txBody>
      </p:sp>
      <p:sp>
        <p:nvSpPr>
          <p:cNvPr id="4" name="Date Placeholder 3"/>
          <p:cNvSpPr>
            <a:spLocks noGrp="1"/>
          </p:cNvSpPr>
          <p:nvPr>
            <p:ph type="dt" sz="half" idx="10"/>
          </p:nvPr>
        </p:nvSpPr>
        <p:spPr/>
        <p:txBody>
          <a:bodyPr/>
          <a:lstStyle/>
          <a:p>
            <a:fld id="{4E8A8A15-40EE-49F4-AB2D-D56042EF4B20}"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30579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Explain Design thinking &amp; Innovation.</a:t>
            </a:r>
          </a:p>
          <a:p>
            <a:r>
              <a:rPr lang="en-IN" sz="1800" dirty="0"/>
              <a:t>Summarize Design Thinking Mindset and Principles. </a:t>
            </a:r>
          </a:p>
          <a:p>
            <a:r>
              <a:rPr lang="en-IN" sz="1800" dirty="0"/>
              <a:t>Discuss 5-Step Process of Design Thinking. </a:t>
            </a:r>
          </a:p>
          <a:p>
            <a:r>
              <a:rPr lang="en-IN" sz="1800" dirty="0"/>
              <a:t>Briefly describe Design Approaches. </a:t>
            </a:r>
          </a:p>
          <a:p>
            <a:r>
              <a:rPr lang="en-IN" sz="1800" dirty="0"/>
              <a:t>Illustrate examples of each design approaches. </a:t>
            </a:r>
          </a:p>
          <a:p>
            <a:r>
              <a:rPr lang="en-IN" sz="1800" dirty="0"/>
              <a:t>Describe Simon Sinek’s – Start with Why</a:t>
            </a:r>
          </a:p>
          <a:p>
            <a:r>
              <a:rPr lang="en-IN" sz="1800" dirty="0" err="1"/>
              <a:t>Analyze</a:t>
            </a:r>
            <a:r>
              <a:rPr lang="en-IN" sz="1800" dirty="0"/>
              <a:t> ”The Golden Circle”.</a:t>
            </a:r>
          </a:p>
          <a:p>
            <a:endParaRPr lang="en-IN" sz="1800" dirty="0"/>
          </a:p>
          <a:p>
            <a:endParaRPr lang="en-US" sz="1800" dirty="0"/>
          </a:p>
        </p:txBody>
      </p:sp>
      <p:sp>
        <p:nvSpPr>
          <p:cNvPr id="4" name="Date Placeholder 3"/>
          <p:cNvSpPr>
            <a:spLocks noGrp="1"/>
          </p:cNvSpPr>
          <p:nvPr>
            <p:ph type="dt" sz="half" idx="10"/>
          </p:nvPr>
        </p:nvSpPr>
        <p:spPr/>
        <p:txBody>
          <a:bodyPr/>
          <a:lstStyle/>
          <a:p>
            <a:fld id="{8AB889FB-5D26-4D6E-9322-EC61210C618A}"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39695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001000" cy="4525963"/>
          </a:xfrm>
        </p:spPr>
        <p:txBody>
          <a:bodyPr numCol="2">
            <a:noAutofit/>
          </a:bodyPr>
          <a:lstStyle/>
          <a:p>
            <a:pPr algn="just"/>
            <a:r>
              <a:rPr lang="en-IN" sz="1800" dirty="0"/>
              <a:t>Design thinking &amp; Innovation</a:t>
            </a:r>
          </a:p>
          <a:p>
            <a:pPr algn="just"/>
            <a:r>
              <a:rPr lang="en-IN" sz="1800" dirty="0"/>
              <a:t>Design Thinking Mindset and Principles</a:t>
            </a:r>
          </a:p>
          <a:p>
            <a:pPr algn="just"/>
            <a:r>
              <a:rPr lang="en-IN" sz="1800" dirty="0"/>
              <a:t>Recap of 5-Step Process of Design Thinking </a:t>
            </a:r>
          </a:p>
          <a:p>
            <a:pPr algn="just"/>
            <a:r>
              <a:rPr lang="en-IN" sz="1800" dirty="0"/>
              <a:t>Design Approaches, additional in-depth examples of each design approaches</a:t>
            </a:r>
          </a:p>
          <a:p>
            <a:pPr algn="just"/>
            <a:r>
              <a:rPr lang="en-IN" sz="1800" dirty="0"/>
              <a:t>Simon Sinek’s – Start with Why</a:t>
            </a:r>
          </a:p>
          <a:p>
            <a:pPr algn="just"/>
            <a:r>
              <a:rPr lang="en-IN" sz="1800" dirty="0"/>
              <a:t>The Golden Circle</a:t>
            </a:r>
          </a:p>
          <a:p>
            <a:pPr algn="just"/>
            <a:r>
              <a:rPr lang="en-IN" sz="1800" dirty="0"/>
              <a:t>Asking the “Why” behind each example (an in-class activity of asking 5-WHYS)</a:t>
            </a:r>
          </a:p>
          <a:p>
            <a:pPr algn="just"/>
            <a:r>
              <a:rPr lang="en-IN" sz="1800" dirty="0"/>
              <a:t>The Higher Purpose</a:t>
            </a:r>
          </a:p>
          <a:p>
            <a:pPr algn="just"/>
            <a:r>
              <a:rPr lang="en-IN" sz="1800" dirty="0"/>
              <a:t>in-class activity for LDO &amp; sharing insights</a:t>
            </a:r>
          </a:p>
          <a:p>
            <a:pPr algn="just"/>
            <a:r>
              <a:rPr lang="en-IN" sz="1800" dirty="0"/>
              <a:t>Visualization and it’s importance in design thinking, reflections on wheel of life (in-class activity for visualization &amp; Wheel of Life)</a:t>
            </a:r>
          </a:p>
          <a:p>
            <a:pPr algn="just"/>
            <a:r>
              <a:rPr lang="en-IN" sz="1800" dirty="0"/>
              <a:t>Linking it with Balancing Priorities (in class activity) </a:t>
            </a:r>
          </a:p>
          <a:p>
            <a:pPr algn="just"/>
            <a:r>
              <a:rPr lang="en-IN" sz="1800" dirty="0"/>
              <a:t>DBS Singapore and Bank of Americas’ Keep the Change Campaign. </a:t>
            </a:r>
          </a:p>
          <a:p>
            <a:pPr algn="just"/>
            <a:r>
              <a:rPr lang="en-IN" sz="1800" dirty="0"/>
              <a:t>Litter of Light &amp; Arvind Eye Care Examples</a:t>
            </a:r>
          </a:p>
          <a:p>
            <a:pPr algn="just"/>
            <a:r>
              <a:rPr lang="en-IN" sz="1800" dirty="0"/>
              <a:t>understanding practical application of design thinking tools and concepts</a:t>
            </a:r>
          </a:p>
          <a:p>
            <a:pPr algn="just"/>
            <a:r>
              <a:rPr lang="en-IN" sz="1800" dirty="0"/>
              <a:t>case study on McDonald’s Milkshake / Amazon India’s Rural Ecommerce &amp; Gillette</a:t>
            </a:r>
          </a:p>
          <a:p>
            <a:pPr algn="just"/>
            <a:r>
              <a:rPr lang="en-IN" sz="1800" dirty="0"/>
              <a:t>working on 1- hour Design problem </a:t>
            </a:r>
          </a:p>
          <a:p>
            <a:pPr algn="just"/>
            <a:r>
              <a:rPr lang="en-IN" sz="1800" dirty="0"/>
              <a:t>Applying RCA and Brainstorm on innovative solutions. </a:t>
            </a:r>
          </a:p>
          <a:p>
            <a:pPr algn="just"/>
            <a:r>
              <a:rPr lang="en-IN" sz="1800" dirty="0"/>
              <a:t>Main project allocation and expectations from the project </a:t>
            </a:r>
          </a:p>
        </p:txBody>
      </p:sp>
      <p:sp>
        <p:nvSpPr>
          <p:cNvPr id="6" name="Date Placeholder 5"/>
          <p:cNvSpPr>
            <a:spLocks noGrp="1"/>
          </p:cNvSpPr>
          <p:nvPr>
            <p:ph type="dt" sz="half" idx="10"/>
          </p:nvPr>
        </p:nvSpPr>
        <p:spPr/>
        <p:txBody>
          <a:bodyPr/>
          <a:lstStyle/>
          <a:p>
            <a:fld id="{F22FD053-E41C-47FE-A2CE-7A951BD3C290}" type="datetime1">
              <a:rPr lang="en-US" smtClean="0"/>
              <a:t>1/5/2025</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5</a:t>
            </a:fld>
            <a:endParaRPr lang="en-US"/>
          </a:p>
        </p:txBody>
      </p:sp>
      <p:sp>
        <p:nvSpPr>
          <p:cNvPr id="8"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Content</a:t>
            </a:r>
          </a:p>
        </p:txBody>
      </p:sp>
      <p:sp>
        <p:nvSpPr>
          <p:cNvPr id="10" name="Footer Placeholder 9"/>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452E1B0-4C35-4BFC-8999-2DFBFF112B64}"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The Higher Purpose  </a:t>
            </a:r>
            <a:r>
              <a:rPr lang="en-US" sz="2400" dirty="0"/>
              <a:t>(CO1)</a:t>
            </a:r>
          </a:p>
        </p:txBody>
      </p:sp>
      <p:sp>
        <p:nvSpPr>
          <p:cNvPr id="10" name="object 2">
            <a:extLst>
              <a:ext uri="{FF2B5EF4-FFF2-40B4-BE49-F238E27FC236}">
                <a16:creationId xmlns:a16="http://schemas.microsoft.com/office/drawing/2014/main" id="{EE061A03-06B1-7057-6A67-403490350819}"/>
              </a:ext>
            </a:extLst>
          </p:cNvPr>
          <p:cNvSpPr/>
          <p:nvPr/>
        </p:nvSpPr>
        <p:spPr>
          <a:xfrm>
            <a:off x="1312589" y="1570635"/>
            <a:ext cx="6934200" cy="4358640"/>
          </a:xfrm>
          <a:prstGeom prst="rect">
            <a:avLst/>
          </a:prstGeom>
          <a:blipFill>
            <a:blip r:embed="rId2" cstate="print"/>
            <a:stretch>
              <a:fillRect/>
            </a:stretch>
          </a:blipFill>
        </p:spPr>
        <p:txBody>
          <a:bodyPr wrap="square" lIns="0" tIns="0" rIns="0" bIns="0" rtlCol="0"/>
          <a:lstStyle/>
          <a:p>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77765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F0E6899-FCBD-4D7E-B7BF-E5D5B974EC13}"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IN" sz="2400" dirty="0"/>
              <a:t>Class Activity </a:t>
            </a:r>
            <a:r>
              <a:rPr lang="en-US" sz="2400" dirty="0"/>
              <a:t>(CO1)</a:t>
            </a:r>
          </a:p>
        </p:txBody>
      </p:sp>
      <p:sp>
        <p:nvSpPr>
          <p:cNvPr id="2" name="Rectangle 1">
            <a:extLst>
              <a:ext uri="{FF2B5EF4-FFF2-40B4-BE49-F238E27FC236}">
                <a16:creationId xmlns:a16="http://schemas.microsoft.com/office/drawing/2014/main" id="{E3935C0E-F327-1DC3-0A45-9593E7BE4E69}"/>
              </a:ext>
            </a:extLst>
          </p:cNvPr>
          <p:cNvSpPr/>
          <p:nvPr/>
        </p:nvSpPr>
        <p:spPr>
          <a:xfrm>
            <a:off x="2362200" y="3244334"/>
            <a:ext cx="5333999" cy="430887"/>
          </a:xfrm>
          <a:prstGeom prst="rect">
            <a:avLst/>
          </a:prstGeom>
        </p:spPr>
        <p:txBody>
          <a:bodyPr wrap="square">
            <a:spAutoFit/>
          </a:bodyPr>
          <a:lstStyle/>
          <a:p>
            <a:pPr algn="ctr"/>
            <a:r>
              <a:rPr lang="en-IN" sz="2200" dirty="0">
                <a:latin typeface="TimesNewRomanPSMT"/>
              </a:rPr>
              <a:t>LDO &amp; sharing insights </a:t>
            </a:r>
            <a:endParaRPr lang="en-IN" sz="22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12664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F0E6899-FCBD-4D7E-B7BF-E5D5B974EC13}"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IN" sz="2400" dirty="0"/>
              <a:t>Class Activity </a:t>
            </a:r>
            <a:r>
              <a:rPr lang="en-US" sz="2400" dirty="0"/>
              <a:t>(CO1)</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pic>
        <p:nvPicPr>
          <p:cNvPr id="3" name="Selective Attention Test">
            <a:hlinkClick r:id="" action="ppaction://media"/>
            <a:extLst>
              <a:ext uri="{FF2B5EF4-FFF2-40B4-BE49-F238E27FC236}">
                <a16:creationId xmlns:a16="http://schemas.microsoft.com/office/drawing/2014/main" id="{4787433D-8389-0B7C-14C4-7CDC88841DB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66800" y="1457325"/>
            <a:ext cx="7010400" cy="3943350"/>
          </a:xfrm>
          <a:prstGeom prst="rect">
            <a:avLst/>
          </a:prstGeom>
        </p:spPr>
      </p:pic>
    </p:spTree>
    <p:extLst>
      <p:ext uri="{BB962C8B-B14F-4D97-AF65-F5344CB8AC3E}">
        <p14:creationId xmlns:p14="http://schemas.microsoft.com/office/powerpoint/2010/main" val="23724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1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35357B5-E6EB-4F9C-837D-24A54AA5E005}"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IN" sz="2400" dirty="0"/>
              <a:t>LD0 Framework Example for Innovation Input Index</a:t>
            </a:r>
            <a:r>
              <a:rPr lang="en-US" sz="2400" dirty="0"/>
              <a:t>(CO1)</a:t>
            </a:r>
          </a:p>
        </p:txBody>
      </p:sp>
      <p:pic>
        <p:nvPicPr>
          <p:cNvPr id="8" name="Picture 7" descr="Graphical user interface, diagram&#10;&#10;Description automatically generated">
            <a:extLst>
              <a:ext uri="{FF2B5EF4-FFF2-40B4-BE49-F238E27FC236}">
                <a16:creationId xmlns:a16="http://schemas.microsoft.com/office/drawing/2014/main" id="{F530F029-1794-64D4-70C6-F43CC41EAA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50" y="990600"/>
            <a:ext cx="8547100" cy="5029200"/>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6617550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4D4FB0C-8881-4D26-9147-26E026C9C0AF}"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45" dirty="0">
                <a:solidFill>
                  <a:schemeClr val="tx1"/>
                </a:solidFill>
              </a:rPr>
              <a:t>VISUALIZATION </a:t>
            </a:r>
            <a:r>
              <a:rPr lang="en-IN" sz="2400" dirty="0">
                <a:solidFill>
                  <a:schemeClr val="tx1"/>
                </a:solidFill>
              </a:rPr>
              <a:t>-</a:t>
            </a:r>
            <a:r>
              <a:rPr lang="en-IN" sz="2400" spc="-85" dirty="0">
                <a:solidFill>
                  <a:schemeClr val="tx1"/>
                </a:solidFill>
              </a:rPr>
              <a:t> </a:t>
            </a:r>
            <a:r>
              <a:rPr lang="en-IN" sz="2400" spc="95" dirty="0">
                <a:solidFill>
                  <a:schemeClr val="tx1"/>
                </a:solidFill>
              </a:rPr>
              <a:t>Dream</a:t>
            </a:r>
            <a:r>
              <a:rPr lang="en-IN" sz="2400" spc="-40" dirty="0">
                <a:solidFill>
                  <a:schemeClr val="tx1"/>
                </a:solidFill>
              </a:rPr>
              <a:t> </a:t>
            </a:r>
            <a:r>
              <a:rPr lang="en-IN" sz="2400" spc="140" dirty="0">
                <a:solidFill>
                  <a:schemeClr val="tx1"/>
                </a:solidFill>
              </a:rPr>
              <a:t>after</a:t>
            </a:r>
            <a:r>
              <a:rPr lang="en-IN" sz="2400" spc="-50" dirty="0">
                <a:solidFill>
                  <a:schemeClr val="tx1"/>
                </a:solidFill>
              </a:rPr>
              <a:t> </a:t>
            </a:r>
            <a:r>
              <a:rPr lang="en-IN" sz="2400" spc="90" dirty="0">
                <a:solidFill>
                  <a:schemeClr val="tx1"/>
                </a:solidFill>
              </a:rPr>
              <a:t>5</a:t>
            </a:r>
            <a:r>
              <a:rPr lang="en-IN" sz="2400" spc="-90" dirty="0">
                <a:solidFill>
                  <a:schemeClr val="tx1"/>
                </a:solidFill>
              </a:rPr>
              <a:t> </a:t>
            </a:r>
            <a:r>
              <a:rPr lang="en-IN" sz="2400" spc="5" dirty="0">
                <a:solidFill>
                  <a:schemeClr val="tx1"/>
                </a:solidFill>
              </a:rPr>
              <a:t>/</a:t>
            </a:r>
            <a:r>
              <a:rPr lang="en-IN" sz="2400" spc="-75" dirty="0">
                <a:solidFill>
                  <a:schemeClr val="tx1"/>
                </a:solidFill>
              </a:rPr>
              <a:t> </a:t>
            </a:r>
            <a:r>
              <a:rPr lang="en-IN" sz="2400" spc="80" dirty="0">
                <a:solidFill>
                  <a:schemeClr val="tx1"/>
                </a:solidFill>
              </a:rPr>
              <a:t>10</a:t>
            </a:r>
            <a:r>
              <a:rPr lang="en-IN" sz="2400" spc="-65" dirty="0">
                <a:solidFill>
                  <a:schemeClr val="tx1"/>
                </a:solidFill>
              </a:rPr>
              <a:t> </a:t>
            </a:r>
            <a:r>
              <a:rPr lang="en-IN" sz="2400" spc="80" dirty="0">
                <a:solidFill>
                  <a:schemeClr val="tx1"/>
                </a:solidFill>
              </a:rPr>
              <a:t>years…..</a:t>
            </a:r>
            <a:r>
              <a:rPr lang="en-IN" sz="2400" dirty="0">
                <a:solidFill>
                  <a:schemeClr val="tx1"/>
                </a:solidFill>
              </a:rPr>
              <a:t>  </a:t>
            </a:r>
            <a:r>
              <a:rPr lang="en-US" sz="2400" dirty="0">
                <a:solidFill>
                  <a:schemeClr val="tx1"/>
                </a:solidFill>
              </a:rPr>
              <a:t>(CO1)</a:t>
            </a:r>
          </a:p>
        </p:txBody>
      </p:sp>
      <p:sp>
        <p:nvSpPr>
          <p:cNvPr id="10" name="object 3">
            <a:extLst>
              <a:ext uri="{FF2B5EF4-FFF2-40B4-BE49-F238E27FC236}">
                <a16:creationId xmlns:a16="http://schemas.microsoft.com/office/drawing/2014/main" id="{34471BEB-C2E9-871F-AA95-99030E119A95}"/>
              </a:ext>
            </a:extLst>
          </p:cNvPr>
          <p:cNvSpPr/>
          <p:nvPr/>
        </p:nvSpPr>
        <p:spPr>
          <a:xfrm>
            <a:off x="786384" y="1570355"/>
            <a:ext cx="7571232" cy="4358640"/>
          </a:xfrm>
          <a:prstGeom prst="rect">
            <a:avLst/>
          </a:prstGeom>
          <a:blipFill>
            <a:blip r:embed="rId2" cstate="print"/>
            <a:stretch>
              <a:fillRect/>
            </a:stretch>
          </a:blipFill>
        </p:spPr>
        <p:txBody>
          <a:bodyPr wrap="square" lIns="0" tIns="0" rIns="0" bIns="0" rtlCol="0"/>
          <a:lstStyle/>
          <a:p>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2066025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B72DA3-504D-4053-80B6-909400FD8E18}"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Visualization </a:t>
            </a:r>
            <a:r>
              <a:rPr lang="en-US" sz="2400" dirty="0"/>
              <a:t>(CO1)</a:t>
            </a:r>
          </a:p>
        </p:txBody>
      </p:sp>
      <p:sp>
        <p:nvSpPr>
          <p:cNvPr id="3" name="Content Placeholder 2">
            <a:extLst>
              <a:ext uri="{FF2B5EF4-FFF2-40B4-BE49-F238E27FC236}">
                <a16:creationId xmlns:a16="http://schemas.microsoft.com/office/drawing/2014/main" id="{255E28F6-326D-12CB-758F-83D38A739080}"/>
              </a:ext>
            </a:extLst>
          </p:cNvPr>
          <p:cNvSpPr>
            <a:spLocks noGrp="1"/>
          </p:cNvSpPr>
          <p:nvPr>
            <p:ph idx="1"/>
          </p:nvPr>
        </p:nvSpPr>
        <p:spPr/>
        <p:txBody>
          <a:bodyPr>
            <a:normAutofit/>
          </a:bodyPr>
          <a:lstStyle/>
          <a:p>
            <a:pPr algn="just"/>
            <a:r>
              <a:rPr lang="en-IN" sz="1800" b="1" dirty="0"/>
              <a:t>Visualization</a:t>
            </a:r>
            <a:r>
              <a:rPr lang="en-IN" sz="1800" dirty="0"/>
              <a:t> is about using images. It’s not about drawing; it’s about visual thinking. It pushes us beyond using words or language alone. It is a way of unlocking a different part of our brains that allows us to think nonverbally and that managers might not normally use.</a:t>
            </a:r>
            <a:endParaRPr lang="en-US" sz="18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5321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7563734-7423-48AA-814F-9A065595C95F}"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Visualisation importance in design thinking </a:t>
            </a:r>
            <a:r>
              <a:rPr lang="en-US" sz="2400" dirty="0"/>
              <a:t>(CO1)</a:t>
            </a:r>
          </a:p>
        </p:txBody>
      </p:sp>
      <p:sp>
        <p:nvSpPr>
          <p:cNvPr id="3" name="Content Placeholder 2">
            <a:extLst>
              <a:ext uri="{FF2B5EF4-FFF2-40B4-BE49-F238E27FC236}">
                <a16:creationId xmlns:a16="http://schemas.microsoft.com/office/drawing/2014/main" id="{E079B676-7CDC-D406-630F-29D7A822491B}"/>
              </a:ext>
            </a:extLst>
          </p:cNvPr>
          <p:cNvSpPr>
            <a:spLocks noGrp="1"/>
          </p:cNvSpPr>
          <p:nvPr>
            <p:ph idx="1"/>
          </p:nvPr>
        </p:nvSpPr>
        <p:spPr/>
        <p:txBody>
          <a:bodyPr>
            <a:normAutofit/>
          </a:bodyPr>
          <a:lstStyle/>
          <a:p>
            <a:r>
              <a:rPr lang="en-IN" sz="2200" b="1" dirty="0"/>
              <a:t>Understand the problem</a:t>
            </a:r>
          </a:p>
          <a:p>
            <a:r>
              <a:rPr lang="en-IN" sz="2200" b="1" dirty="0"/>
              <a:t>Idea generation</a:t>
            </a:r>
          </a:p>
          <a:p>
            <a:r>
              <a:rPr lang="en-IN" sz="2200" b="1" dirty="0"/>
              <a:t>Build and test solutions</a:t>
            </a:r>
            <a:endParaRPr lang="en-US" sz="22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675131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CF8A48A-8657-4644-BAF1-D4B24D6AA996}"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spc="35" dirty="0">
                <a:solidFill>
                  <a:schemeClr val="tx1"/>
                </a:solidFill>
              </a:rPr>
              <a:t>WHEEL</a:t>
            </a:r>
            <a:r>
              <a:rPr lang="en-IN" sz="2400" spc="-80" dirty="0">
                <a:solidFill>
                  <a:schemeClr val="tx1"/>
                </a:solidFill>
              </a:rPr>
              <a:t> </a:t>
            </a:r>
            <a:r>
              <a:rPr lang="en-IN" sz="2400" spc="5" dirty="0">
                <a:solidFill>
                  <a:schemeClr val="tx1"/>
                </a:solidFill>
              </a:rPr>
              <a:t>OF</a:t>
            </a:r>
            <a:r>
              <a:rPr lang="en-IN" sz="2400" spc="-85" dirty="0">
                <a:solidFill>
                  <a:schemeClr val="tx1"/>
                </a:solidFill>
              </a:rPr>
              <a:t> </a:t>
            </a:r>
            <a:r>
              <a:rPr lang="en-IN" sz="2400" spc="35" dirty="0">
                <a:solidFill>
                  <a:schemeClr val="tx1"/>
                </a:solidFill>
              </a:rPr>
              <a:t>LIFE</a:t>
            </a:r>
            <a:r>
              <a:rPr lang="en-IN" sz="2400" spc="-30" dirty="0">
                <a:solidFill>
                  <a:schemeClr val="tx1"/>
                </a:solidFill>
              </a:rPr>
              <a:t> </a:t>
            </a:r>
            <a:r>
              <a:rPr lang="en-IN" sz="2400" spc="-135" dirty="0">
                <a:solidFill>
                  <a:schemeClr val="tx1"/>
                </a:solidFill>
              </a:rPr>
              <a:t>–</a:t>
            </a:r>
            <a:r>
              <a:rPr lang="en-IN" sz="2400" spc="-65" dirty="0">
                <a:solidFill>
                  <a:schemeClr val="tx1"/>
                </a:solidFill>
              </a:rPr>
              <a:t> </a:t>
            </a:r>
            <a:r>
              <a:rPr lang="en-IN" sz="2400" spc="135" dirty="0">
                <a:solidFill>
                  <a:schemeClr val="tx1"/>
                </a:solidFill>
              </a:rPr>
              <a:t>How</a:t>
            </a:r>
            <a:r>
              <a:rPr lang="en-IN" sz="2400" spc="-55" dirty="0">
                <a:solidFill>
                  <a:schemeClr val="tx1"/>
                </a:solidFill>
              </a:rPr>
              <a:t> </a:t>
            </a:r>
            <a:r>
              <a:rPr lang="en-IN" sz="2400" spc="110" dirty="0">
                <a:solidFill>
                  <a:schemeClr val="tx1"/>
                </a:solidFill>
              </a:rPr>
              <a:t>much</a:t>
            </a:r>
            <a:r>
              <a:rPr lang="en-IN" sz="2400" spc="-30" dirty="0">
                <a:solidFill>
                  <a:schemeClr val="tx1"/>
                </a:solidFill>
              </a:rPr>
              <a:t> </a:t>
            </a:r>
            <a:r>
              <a:rPr lang="en-IN" sz="2400" spc="120" dirty="0">
                <a:solidFill>
                  <a:schemeClr val="tx1"/>
                </a:solidFill>
              </a:rPr>
              <a:t>time</a:t>
            </a:r>
            <a:r>
              <a:rPr lang="en-IN" sz="2400" spc="-60" dirty="0">
                <a:solidFill>
                  <a:schemeClr val="tx1"/>
                </a:solidFill>
              </a:rPr>
              <a:t> </a:t>
            </a:r>
            <a:r>
              <a:rPr lang="en-IN" sz="2400" spc="114" dirty="0">
                <a:solidFill>
                  <a:schemeClr val="tx1"/>
                </a:solidFill>
              </a:rPr>
              <a:t>are</a:t>
            </a:r>
            <a:r>
              <a:rPr lang="en-IN" sz="2400" spc="-60" dirty="0">
                <a:solidFill>
                  <a:schemeClr val="tx1"/>
                </a:solidFill>
              </a:rPr>
              <a:t> </a:t>
            </a:r>
            <a:r>
              <a:rPr lang="en-IN" sz="2400" spc="135" dirty="0">
                <a:solidFill>
                  <a:schemeClr val="tx1"/>
                </a:solidFill>
              </a:rPr>
              <a:t>we</a:t>
            </a:r>
            <a:r>
              <a:rPr lang="en-IN" sz="2400" spc="-80" dirty="0">
                <a:solidFill>
                  <a:schemeClr val="tx1"/>
                </a:solidFill>
              </a:rPr>
              <a:t> </a:t>
            </a:r>
            <a:r>
              <a:rPr lang="en-IN" sz="2400" spc="110" dirty="0">
                <a:solidFill>
                  <a:schemeClr val="tx1"/>
                </a:solidFill>
              </a:rPr>
              <a:t>devoting</a:t>
            </a:r>
            <a:r>
              <a:rPr lang="en-IN" sz="2400" spc="-40" dirty="0">
                <a:solidFill>
                  <a:schemeClr val="tx1"/>
                </a:solidFill>
              </a:rPr>
              <a:t> </a:t>
            </a:r>
            <a:r>
              <a:rPr lang="en-IN" sz="2400" spc="140" dirty="0">
                <a:solidFill>
                  <a:schemeClr val="tx1"/>
                </a:solidFill>
              </a:rPr>
              <a:t>to </a:t>
            </a:r>
            <a:r>
              <a:rPr lang="en-IN" sz="2400" spc="170" dirty="0">
                <a:solidFill>
                  <a:schemeClr val="tx1"/>
                </a:solidFill>
              </a:rPr>
              <a:t>p</a:t>
            </a:r>
            <a:r>
              <a:rPr lang="en-IN" sz="2400" spc="120" dirty="0">
                <a:solidFill>
                  <a:schemeClr val="tx1"/>
                </a:solidFill>
              </a:rPr>
              <a:t>ri</a:t>
            </a:r>
            <a:r>
              <a:rPr lang="en-IN" sz="2400" spc="229" dirty="0">
                <a:solidFill>
                  <a:schemeClr val="tx1"/>
                </a:solidFill>
              </a:rPr>
              <a:t>o</a:t>
            </a:r>
            <a:r>
              <a:rPr lang="en-IN" sz="2400" spc="180" dirty="0">
                <a:solidFill>
                  <a:schemeClr val="tx1"/>
                </a:solidFill>
              </a:rPr>
              <a:t>ri</a:t>
            </a:r>
            <a:r>
              <a:rPr lang="en-IN" sz="2400" spc="170" dirty="0">
                <a:solidFill>
                  <a:schemeClr val="tx1"/>
                </a:solidFill>
              </a:rPr>
              <a:t>t</a:t>
            </a:r>
            <a:r>
              <a:rPr lang="en-IN" sz="2400" spc="55" dirty="0">
                <a:solidFill>
                  <a:schemeClr val="tx1"/>
                </a:solidFill>
              </a:rPr>
              <a:t>i</a:t>
            </a:r>
            <a:r>
              <a:rPr lang="en-IN" sz="2400" spc="130" dirty="0">
                <a:solidFill>
                  <a:schemeClr val="tx1"/>
                </a:solidFill>
              </a:rPr>
              <a:t>e</a:t>
            </a:r>
            <a:r>
              <a:rPr lang="en-IN" sz="2400" spc="70" dirty="0">
                <a:solidFill>
                  <a:schemeClr val="tx1"/>
                </a:solidFill>
              </a:rPr>
              <a:t>s?</a:t>
            </a:r>
            <a:r>
              <a:rPr lang="en-IN" sz="2400" dirty="0">
                <a:solidFill>
                  <a:schemeClr val="tx1"/>
                </a:solidFill>
              </a:rPr>
              <a:t>  </a:t>
            </a:r>
            <a:r>
              <a:rPr lang="en-US" sz="2400" dirty="0">
                <a:solidFill>
                  <a:schemeClr val="tx1"/>
                </a:solidFill>
              </a:rPr>
              <a:t>(CO1)</a:t>
            </a:r>
          </a:p>
        </p:txBody>
      </p:sp>
      <p:grpSp>
        <p:nvGrpSpPr>
          <p:cNvPr id="8" name="object 3">
            <a:extLst>
              <a:ext uri="{FF2B5EF4-FFF2-40B4-BE49-F238E27FC236}">
                <a16:creationId xmlns:a16="http://schemas.microsoft.com/office/drawing/2014/main" id="{8D743D84-ADBB-9EEB-E84A-A11AB861EDA5}"/>
              </a:ext>
            </a:extLst>
          </p:cNvPr>
          <p:cNvGrpSpPr/>
          <p:nvPr/>
        </p:nvGrpSpPr>
        <p:grpSpPr>
          <a:xfrm>
            <a:off x="2514600" y="1989296"/>
            <a:ext cx="3801110" cy="3747770"/>
            <a:chOff x="2489584" y="1015309"/>
            <a:chExt cx="3801110" cy="3747770"/>
          </a:xfrm>
        </p:grpSpPr>
        <p:sp>
          <p:nvSpPr>
            <p:cNvPr id="10" name="object 4">
              <a:extLst>
                <a:ext uri="{FF2B5EF4-FFF2-40B4-BE49-F238E27FC236}">
                  <a16:creationId xmlns:a16="http://schemas.microsoft.com/office/drawing/2014/main" id="{FF220FAB-C596-DDC7-CC16-12F8DBDDB42F}"/>
                </a:ext>
              </a:extLst>
            </p:cNvPr>
            <p:cNvSpPr/>
            <p:nvPr/>
          </p:nvSpPr>
          <p:spPr>
            <a:xfrm>
              <a:off x="2489584" y="1015309"/>
              <a:ext cx="3800674" cy="3747430"/>
            </a:xfrm>
            <a:prstGeom prst="rect">
              <a:avLst/>
            </a:prstGeom>
            <a:blipFill>
              <a:blip r:embed="rId2" cstate="print"/>
              <a:stretch>
                <a:fillRect/>
              </a:stretch>
            </a:blipFill>
          </p:spPr>
          <p:txBody>
            <a:bodyPr wrap="square" lIns="0" tIns="0" rIns="0" bIns="0" rtlCol="0"/>
            <a:lstStyle/>
            <a:p>
              <a:endParaRPr/>
            </a:p>
          </p:txBody>
        </p:sp>
        <p:sp>
          <p:nvSpPr>
            <p:cNvPr id="11" name="object 5">
              <a:extLst>
                <a:ext uri="{FF2B5EF4-FFF2-40B4-BE49-F238E27FC236}">
                  <a16:creationId xmlns:a16="http://schemas.microsoft.com/office/drawing/2014/main" id="{F1E197F6-090B-C0AF-2BD6-806B1B42A29F}"/>
                </a:ext>
              </a:extLst>
            </p:cNvPr>
            <p:cNvSpPr/>
            <p:nvPr/>
          </p:nvSpPr>
          <p:spPr>
            <a:xfrm>
              <a:off x="2930652" y="3069589"/>
              <a:ext cx="1362075" cy="1646555"/>
            </a:xfrm>
            <a:custGeom>
              <a:avLst/>
              <a:gdLst/>
              <a:ahLst/>
              <a:cxnLst/>
              <a:rect l="l" t="t" r="r" b="b"/>
              <a:pathLst>
                <a:path w="1362075" h="1646554">
                  <a:moveTo>
                    <a:pt x="1361948" y="221996"/>
                  </a:moveTo>
                  <a:lnTo>
                    <a:pt x="1352677" y="213360"/>
                  </a:lnTo>
                  <a:lnTo>
                    <a:pt x="20218" y="1615960"/>
                  </a:lnTo>
                  <a:lnTo>
                    <a:pt x="35052" y="1552917"/>
                  </a:lnTo>
                  <a:lnTo>
                    <a:pt x="35941" y="1549501"/>
                  </a:lnTo>
                  <a:lnTo>
                    <a:pt x="33782" y="1546085"/>
                  </a:lnTo>
                  <a:lnTo>
                    <a:pt x="26924" y="1544472"/>
                  </a:lnTo>
                  <a:lnTo>
                    <a:pt x="23495" y="1546593"/>
                  </a:lnTo>
                  <a:lnTo>
                    <a:pt x="22733" y="1550009"/>
                  </a:lnTo>
                  <a:lnTo>
                    <a:pt x="0" y="1646453"/>
                  </a:lnTo>
                  <a:lnTo>
                    <a:pt x="16281" y="1641716"/>
                  </a:lnTo>
                  <a:lnTo>
                    <a:pt x="98552" y="1617814"/>
                  </a:lnTo>
                  <a:lnTo>
                    <a:pt x="100457" y="1614284"/>
                  </a:lnTo>
                  <a:lnTo>
                    <a:pt x="98425" y="1607553"/>
                  </a:lnTo>
                  <a:lnTo>
                    <a:pt x="94996" y="1605610"/>
                  </a:lnTo>
                  <a:lnTo>
                    <a:pt x="29400" y="1624672"/>
                  </a:lnTo>
                  <a:lnTo>
                    <a:pt x="1361948" y="221996"/>
                  </a:lnTo>
                  <a:close/>
                </a:path>
                <a:path w="1362075" h="1646554">
                  <a:moveTo>
                    <a:pt x="1361948" y="8636"/>
                  </a:moveTo>
                  <a:lnTo>
                    <a:pt x="1352677" y="0"/>
                  </a:lnTo>
                  <a:lnTo>
                    <a:pt x="20231" y="1402575"/>
                  </a:lnTo>
                  <a:lnTo>
                    <a:pt x="35052" y="1339557"/>
                  </a:lnTo>
                  <a:lnTo>
                    <a:pt x="35941" y="1336141"/>
                  </a:lnTo>
                  <a:lnTo>
                    <a:pt x="33782" y="1332725"/>
                  </a:lnTo>
                  <a:lnTo>
                    <a:pt x="26924" y="1331112"/>
                  </a:lnTo>
                  <a:lnTo>
                    <a:pt x="23495" y="1333233"/>
                  </a:lnTo>
                  <a:lnTo>
                    <a:pt x="22733" y="1336636"/>
                  </a:lnTo>
                  <a:lnTo>
                    <a:pt x="0" y="1433093"/>
                  </a:lnTo>
                  <a:lnTo>
                    <a:pt x="16332" y="1428343"/>
                  </a:lnTo>
                  <a:lnTo>
                    <a:pt x="98552" y="1404454"/>
                  </a:lnTo>
                  <a:lnTo>
                    <a:pt x="100457" y="1400924"/>
                  </a:lnTo>
                  <a:lnTo>
                    <a:pt x="98425" y="1394193"/>
                  </a:lnTo>
                  <a:lnTo>
                    <a:pt x="94996" y="1392250"/>
                  </a:lnTo>
                  <a:lnTo>
                    <a:pt x="29375" y="1411325"/>
                  </a:lnTo>
                  <a:lnTo>
                    <a:pt x="1361948" y="8636"/>
                  </a:lnTo>
                  <a:close/>
                </a:path>
              </a:pathLst>
            </a:custGeom>
            <a:solidFill>
              <a:srgbClr val="497DBA"/>
            </a:solidFill>
          </p:spPr>
          <p:txBody>
            <a:bodyPr wrap="square" lIns="0" tIns="0" rIns="0" bIns="0" rtlCol="0"/>
            <a:lstStyle/>
            <a:p>
              <a:endParaRPr/>
            </a:p>
          </p:txBody>
        </p:sp>
      </p:grpSp>
      <p:sp>
        <p:nvSpPr>
          <p:cNvPr id="12" name="object 8">
            <a:extLst>
              <a:ext uri="{FF2B5EF4-FFF2-40B4-BE49-F238E27FC236}">
                <a16:creationId xmlns:a16="http://schemas.microsoft.com/office/drawing/2014/main" id="{17B69FB7-EABC-A802-0FBF-9CBA6E40B80F}"/>
              </a:ext>
            </a:extLst>
          </p:cNvPr>
          <p:cNvSpPr txBox="1"/>
          <p:nvPr/>
        </p:nvSpPr>
        <p:spPr>
          <a:xfrm>
            <a:off x="1692275" y="2895600"/>
            <a:ext cx="82232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rlito"/>
                <a:cs typeface="Carlito"/>
              </a:rPr>
              <a:t>L</a:t>
            </a:r>
            <a:r>
              <a:rPr sz="1800" spc="-10" dirty="0">
                <a:latin typeface="Carlito"/>
                <a:cs typeface="Carlito"/>
              </a:rPr>
              <a:t>e</a:t>
            </a:r>
            <a:r>
              <a:rPr sz="1800" dirty="0">
                <a:latin typeface="Carlito"/>
                <a:cs typeface="Carlito"/>
              </a:rPr>
              <a:t>ar</a:t>
            </a:r>
            <a:r>
              <a:rPr sz="1800" spc="-15" dirty="0">
                <a:latin typeface="Carlito"/>
                <a:cs typeface="Carlito"/>
              </a:rPr>
              <a:t>n</a:t>
            </a:r>
            <a:r>
              <a:rPr sz="1800" spc="-5" dirty="0">
                <a:latin typeface="Carlito"/>
                <a:cs typeface="Carlito"/>
              </a:rPr>
              <a:t>i</a:t>
            </a:r>
            <a:r>
              <a:rPr sz="1800" spc="-10" dirty="0">
                <a:latin typeface="Carlito"/>
                <a:cs typeface="Carlito"/>
              </a:rPr>
              <a:t>n</a:t>
            </a:r>
            <a:r>
              <a:rPr sz="1800" dirty="0">
                <a:latin typeface="Carlito"/>
                <a:cs typeface="Carlito"/>
              </a:rPr>
              <a:t>g</a:t>
            </a:r>
          </a:p>
        </p:txBody>
      </p:sp>
      <p:sp>
        <p:nvSpPr>
          <p:cNvPr id="13" name="object 9">
            <a:extLst>
              <a:ext uri="{FF2B5EF4-FFF2-40B4-BE49-F238E27FC236}">
                <a16:creationId xmlns:a16="http://schemas.microsoft.com/office/drawing/2014/main" id="{ADBEFA30-B989-DB8F-4A2C-918ECC03AD27}"/>
              </a:ext>
            </a:extLst>
          </p:cNvPr>
          <p:cNvSpPr txBox="1"/>
          <p:nvPr/>
        </p:nvSpPr>
        <p:spPr>
          <a:xfrm>
            <a:off x="1875790" y="4168971"/>
            <a:ext cx="63881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rlito"/>
                <a:cs typeface="Carlito"/>
              </a:rPr>
              <a:t>Ca</a:t>
            </a:r>
            <a:r>
              <a:rPr sz="1800" spc="-30" dirty="0">
                <a:latin typeface="Carlito"/>
                <a:cs typeface="Carlito"/>
              </a:rPr>
              <a:t>r</a:t>
            </a:r>
            <a:r>
              <a:rPr sz="1800" spc="-10" dirty="0">
                <a:latin typeface="Carlito"/>
                <a:cs typeface="Carlito"/>
              </a:rPr>
              <a:t>ee</a:t>
            </a:r>
            <a:r>
              <a:rPr sz="1800" dirty="0">
                <a:latin typeface="Carlito"/>
                <a:cs typeface="Carlito"/>
              </a:rPr>
              <a:t>r</a:t>
            </a:r>
            <a:endParaRPr sz="1800">
              <a:latin typeface="Carlito"/>
              <a:cs typeface="Carlito"/>
            </a:endParaRPr>
          </a:p>
        </p:txBody>
      </p:sp>
      <p:sp>
        <p:nvSpPr>
          <p:cNvPr id="14" name="object 11">
            <a:extLst>
              <a:ext uri="{FF2B5EF4-FFF2-40B4-BE49-F238E27FC236}">
                <a16:creationId xmlns:a16="http://schemas.microsoft.com/office/drawing/2014/main" id="{8C5D035F-93D5-3931-C57E-0A8B759AD06D}"/>
              </a:ext>
            </a:extLst>
          </p:cNvPr>
          <p:cNvSpPr txBox="1"/>
          <p:nvPr/>
        </p:nvSpPr>
        <p:spPr>
          <a:xfrm>
            <a:off x="2081581" y="5297950"/>
            <a:ext cx="782955" cy="586105"/>
          </a:xfrm>
          <a:prstGeom prst="rect">
            <a:avLst/>
          </a:prstGeom>
        </p:spPr>
        <p:txBody>
          <a:bodyPr vert="horz" wrap="square" lIns="0" tIns="12700" rIns="0" bIns="0" rtlCol="0">
            <a:spAutoFit/>
          </a:bodyPr>
          <a:lstStyle/>
          <a:p>
            <a:pPr marL="12700">
              <a:lnSpc>
                <a:spcPct val="100000"/>
              </a:lnSpc>
              <a:spcBef>
                <a:spcPts val="100"/>
              </a:spcBef>
            </a:pPr>
            <a:r>
              <a:rPr sz="1800" i="1" spc="-15" dirty="0">
                <a:latin typeface="Carlito"/>
                <a:cs typeface="Carlito"/>
              </a:rPr>
              <a:t>Week</a:t>
            </a:r>
            <a:r>
              <a:rPr sz="1800" i="1" spc="-40" dirty="0">
                <a:latin typeface="Carlito"/>
                <a:cs typeface="Carlito"/>
              </a:rPr>
              <a:t> </a:t>
            </a:r>
            <a:r>
              <a:rPr sz="1800" i="1" dirty="0">
                <a:latin typeface="Carlito"/>
                <a:cs typeface="Carlito"/>
              </a:rPr>
              <a:t>1</a:t>
            </a:r>
            <a:endParaRPr sz="1800" dirty="0">
              <a:latin typeface="Carlito"/>
              <a:cs typeface="Carlito"/>
            </a:endParaRPr>
          </a:p>
          <a:p>
            <a:pPr marL="83820">
              <a:lnSpc>
                <a:spcPct val="100000"/>
              </a:lnSpc>
              <a:spcBef>
                <a:spcPts val="90"/>
              </a:spcBef>
            </a:pPr>
            <a:r>
              <a:rPr sz="1800" i="1" spc="-20" dirty="0">
                <a:latin typeface="Carlito"/>
                <a:cs typeface="Carlito"/>
              </a:rPr>
              <a:t>Week</a:t>
            </a:r>
            <a:r>
              <a:rPr sz="1800" i="1" spc="-70" dirty="0">
                <a:latin typeface="Carlito"/>
                <a:cs typeface="Carlito"/>
              </a:rPr>
              <a:t> </a:t>
            </a:r>
            <a:r>
              <a:rPr sz="1800" i="1" dirty="0">
                <a:latin typeface="Carlito"/>
                <a:cs typeface="Carlito"/>
              </a:rPr>
              <a:t>2</a:t>
            </a:r>
            <a:endParaRPr sz="1800" dirty="0">
              <a:latin typeface="Carlito"/>
              <a:cs typeface="Carlito"/>
            </a:endParaRPr>
          </a:p>
        </p:txBody>
      </p:sp>
      <p:sp>
        <p:nvSpPr>
          <p:cNvPr id="15" name="object 7">
            <a:extLst>
              <a:ext uri="{FF2B5EF4-FFF2-40B4-BE49-F238E27FC236}">
                <a16:creationId xmlns:a16="http://schemas.microsoft.com/office/drawing/2014/main" id="{D3F7465A-E533-EDF1-AD73-6E8BD7EEE8FE}"/>
              </a:ext>
            </a:extLst>
          </p:cNvPr>
          <p:cNvSpPr txBox="1"/>
          <p:nvPr/>
        </p:nvSpPr>
        <p:spPr>
          <a:xfrm>
            <a:off x="6553200" y="3011710"/>
            <a:ext cx="66675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rlito"/>
                <a:cs typeface="Carlito"/>
              </a:rPr>
              <a:t>F</a:t>
            </a:r>
            <a:r>
              <a:rPr sz="1800" spc="-5" dirty="0">
                <a:latin typeface="Carlito"/>
                <a:cs typeface="Carlito"/>
              </a:rPr>
              <a:t>i</a:t>
            </a:r>
            <a:r>
              <a:rPr sz="1800" dirty="0">
                <a:latin typeface="Carlito"/>
                <a:cs typeface="Carlito"/>
              </a:rPr>
              <a:t>t</a:t>
            </a:r>
            <a:r>
              <a:rPr sz="1800" spc="-15" dirty="0">
                <a:latin typeface="Carlito"/>
                <a:cs typeface="Carlito"/>
              </a:rPr>
              <a:t>n</a:t>
            </a:r>
            <a:r>
              <a:rPr sz="1800" spc="-10" dirty="0">
                <a:latin typeface="Carlito"/>
                <a:cs typeface="Carlito"/>
              </a:rPr>
              <a:t>es</a:t>
            </a:r>
            <a:r>
              <a:rPr sz="1800" dirty="0">
                <a:latin typeface="Carlito"/>
                <a:cs typeface="Carlito"/>
              </a:rPr>
              <a:t>s</a:t>
            </a:r>
            <a:endParaRPr sz="1800">
              <a:latin typeface="Carlito"/>
              <a:cs typeface="Carlito"/>
            </a:endParaRPr>
          </a:p>
        </p:txBody>
      </p:sp>
      <p:sp>
        <p:nvSpPr>
          <p:cNvPr id="16" name="object 6">
            <a:extLst>
              <a:ext uri="{FF2B5EF4-FFF2-40B4-BE49-F238E27FC236}">
                <a16:creationId xmlns:a16="http://schemas.microsoft.com/office/drawing/2014/main" id="{EDD2FED0-682D-F7EC-7CE7-4CA5098D4B03}"/>
              </a:ext>
            </a:extLst>
          </p:cNvPr>
          <p:cNvSpPr txBox="1"/>
          <p:nvPr/>
        </p:nvSpPr>
        <p:spPr>
          <a:xfrm>
            <a:off x="6406406" y="4567133"/>
            <a:ext cx="622935" cy="299720"/>
          </a:xfrm>
          <a:prstGeom prst="rect">
            <a:avLst/>
          </a:prstGeom>
        </p:spPr>
        <p:txBody>
          <a:bodyPr vert="horz" wrap="square" lIns="0" tIns="12700" rIns="0" bIns="0" rtlCol="0">
            <a:spAutoFit/>
          </a:bodyPr>
          <a:lstStyle/>
          <a:p>
            <a:pPr marL="12700">
              <a:lnSpc>
                <a:spcPct val="100000"/>
              </a:lnSpc>
              <a:spcBef>
                <a:spcPts val="100"/>
              </a:spcBef>
            </a:pPr>
            <a:r>
              <a:rPr sz="1800" spc="-60" dirty="0">
                <a:latin typeface="Carlito"/>
                <a:cs typeface="Carlito"/>
              </a:rPr>
              <a:t>F</a:t>
            </a:r>
            <a:r>
              <a:rPr sz="1800" dirty="0">
                <a:latin typeface="Carlito"/>
                <a:cs typeface="Carlito"/>
              </a:rPr>
              <a:t>ami</a:t>
            </a:r>
            <a:r>
              <a:rPr sz="1800" spc="-10" dirty="0">
                <a:latin typeface="Carlito"/>
                <a:cs typeface="Carlito"/>
              </a:rPr>
              <a:t>l</a:t>
            </a:r>
            <a:r>
              <a:rPr sz="1800" dirty="0">
                <a:latin typeface="Carlito"/>
                <a:cs typeface="Carlito"/>
              </a:rPr>
              <a:t>y</a:t>
            </a:r>
          </a:p>
        </p:txBody>
      </p:sp>
      <p:sp>
        <p:nvSpPr>
          <p:cNvPr id="17" name="object 10">
            <a:extLst>
              <a:ext uri="{FF2B5EF4-FFF2-40B4-BE49-F238E27FC236}">
                <a16:creationId xmlns:a16="http://schemas.microsoft.com/office/drawing/2014/main" id="{AE947308-731C-D4BA-D057-11E8D707D728}"/>
              </a:ext>
            </a:extLst>
          </p:cNvPr>
          <p:cNvSpPr txBox="1"/>
          <p:nvPr/>
        </p:nvSpPr>
        <p:spPr>
          <a:xfrm>
            <a:off x="7427291" y="5820483"/>
            <a:ext cx="1206500" cy="299720"/>
          </a:xfrm>
          <a:prstGeom prst="rect">
            <a:avLst/>
          </a:prstGeom>
        </p:spPr>
        <p:txBody>
          <a:bodyPr vert="horz" wrap="square" lIns="0" tIns="12700" rIns="0" bIns="0" rtlCol="0">
            <a:spAutoFit/>
          </a:bodyPr>
          <a:lstStyle/>
          <a:p>
            <a:pPr marL="12700">
              <a:lnSpc>
                <a:spcPct val="100000"/>
              </a:lnSpc>
              <a:spcBef>
                <a:spcPts val="100"/>
              </a:spcBef>
            </a:pPr>
            <a:r>
              <a:rPr sz="1800" i="1" dirty="0">
                <a:latin typeface="Carlito"/>
                <a:cs typeface="Carlito"/>
              </a:rPr>
              <a:t>0 – 10</a:t>
            </a:r>
            <a:r>
              <a:rPr sz="1800" i="1" spc="-75" dirty="0">
                <a:latin typeface="Carlito"/>
                <a:cs typeface="Carlito"/>
              </a:rPr>
              <a:t> </a:t>
            </a:r>
            <a:r>
              <a:rPr sz="1800" i="1" dirty="0">
                <a:latin typeface="Carlito"/>
                <a:cs typeface="Carlito"/>
              </a:rPr>
              <a:t>rating</a:t>
            </a:r>
            <a:endParaRPr sz="1800" dirty="0">
              <a:latin typeface="Carlito"/>
              <a:cs typeface="Carlito"/>
            </a:endParaRPr>
          </a:p>
        </p:txBody>
      </p:sp>
      <p:pic>
        <p:nvPicPr>
          <p:cNvPr id="18" name="Picture 1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671538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65EECE9-121E-4364-8568-DB0F31579B5D}"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70" dirty="0">
                <a:solidFill>
                  <a:schemeClr val="tx1"/>
                </a:solidFill>
              </a:rPr>
              <a:t>BALANCING</a:t>
            </a:r>
            <a:r>
              <a:rPr lang="en-IN" sz="2400" spc="-50" dirty="0">
                <a:solidFill>
                  <a:schemeClr val="tx1"/>
                </a:solidFill>
              </a:rPr>
              <a:t> </a:t>
            </a:r>
            <a:r>
              <a:rPr lang="en-IN" sz="2400" spc="10" dirty="0">
                <a:solidFill>
                  <a:schemeClr val="tx1"/>
                </a:solidFill>
              </a:rPr>
              <a:t>PRIORITIES – </a:t>
            </a:r>
            <a:r>
              <a:rPr lang="en-IN" sz="2400" spc="90" dirty="0">
                <a:solidFill>
                  <a:schemeClr val="tx1"/>
                </a:solidFill>
              </a:rPr>
              <a:t>4 </a:t>
            </a:r>
            <a:r>
              <a:rPr lang="en-IN" sz="2400" spc="110" dirty="0">
                <a:solidFill>
                  <a:schemeClr val="tx1"/>
                </a:solidFill>
              </a:rPr>
              <a:t>Quadrants </a:t>
            </a:r>
            <a:r>
              <a:rPr lang="en-IN" sz="2400" spc="114" dirty="0">
                <a:solidFill>
                  <a:schemeClr val="tx1"/>
                </a:solidFill>
              </a:rPr>
              <a:t>of </a:t>
            </a:r>
            <a:r>
              <a:rPr lang="en-IN" sz="2400" spc="95" dirty="0">
                <a:solidFill>
                  <a:schemeClr val="tx1"/>
                </a:solidFill>
              </a:rPr>
              <a:t>Stephen</a:t>
            </a:r>
            <a:r>
              <a:rPr lang="en-IN" sz="2400" spc="-290" dirty="0">
                <a:solidFill>
                  <a:schemeClr val="tx1"/>
                </a:solidFill>
              </a:rPr>
              <a:t> </a:t>
            </a:r>
            <a:r>
              <a:rPr lang="en-IN" sz="2400" spc="55" dirty="0">
                <a:solidFill>
                  <a:schemeClr val="tx1"/>
                </a:solidFill>
              </a:rPr>
              <a:t>Covey</a:t>
            </a:r>
            <a:r>
              <a:rPr lang="en-IN" sz="2400" dirty="0">
                <a:solidFill>
                  <a:schemeClr val="tx1"/>
                </a:solidFill>
              </a:rPr>
              <a:t>  </a:t>
            </a:r>
            <a:r>
              <a:rPr lang="en-US" sz="2400" dirty="0">
                <a:solidFill>
                  <a:schemeClr val="tx1"/>
                </a:solidFill>
              </a:rPr>
              <a:t>(CO1)</a:t>
            </a:r>
          </a:p>
        </p:txBody>
      </p:sp>
      <p:sp>
        <p:nvSpPr>
          <p:cNvPr id="10" name="object 3">
            <a:extLst>
              <a:ext uri="{FF2B5EF4-FFF2-40B4-BE49-F238E27FC236}">
                <a16:creationId xmlns:a16="http://schemas.microsoft.com/office/drawing/2014/main" id="{C6F36FC7-5F2A-4E53-82E6-8F56C2C402A9}"/>
              </a:ext>
            </a:extLst>
          </p:cNvPr>
          <p:cNvSpPr/>
          <p:nvPr/>
        </p:nvSpPr>
        <p:spPr>
          <a:xfrm>
            <a:off x="685800" y="1347468"/>
            <a:ext cx="7315200" cy="4611624"/>
          </a:xfrm>
          <a:prstGeom prst="rect">
            <a:avLst/>
          </a:prstGeom>
          <a:blipFill>
            <a:blip r:embed="rId2" cstate="print"/>
            <a:stretch>
              <a:fillRect/>
            </a:stretch>
          </a:blipFill>
        </p:spPr>
        <p:txBody>
          <a:bodyPr wrap="square" lIns="0" tIns="0" rIns="0" bIns="0" rtlCol="0"/>
          <a:lstStyle/>
          <a:p>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6960079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1800" dirty="0"/>
              <a:t>The golden circle has three layers______, _____ &amp; ______ .</a:t>
            </a:r>
          </a:p>
          <a:p>
            <a:pPr marL="514350" indent="-514350">
              <a:buFont typeface="+mj-lt"/>
              <a:buAutoNum type="alphaLcParenR"/>
            </a:pPr>
            <a:r>
              <a:rPr lang="en-US" sz="1800" dirty="0"/>
              <a:t>Why, how and what</a:t>
            </a:r>
          </a:p>
          <a:p>
            <a:pPr marL="514350" indent="-514350">
              <a:buFont typeface="+mj-lt"/>
              <a:buAutoNum type="alphaLcParenR"/>
            </a:pPr>
            <a:r>
              <a:rPr lang="en-US" sz="1800" dirty="0"/>
              <a:t>More, much and less</a:t>
            </a:r>
          </a:p>
          <a:p>
            <a:pPr marL="514350" indent="-514350">
              <a:buFont typeface="+mj-lt"/>
              <a:buAutoNum type="alphaLcParenR"/>
            </a:pPr>
            <a:r>
              <a:rPr lang="en-US" sz="1800" dirty="0"/>
              <a:t>Good, Bad and worst</a:t>
            </a:r>
          </a:p>
          <a:p>
            <a:pPr marL="514350" indent="-514350">
              <a:buFont typeface="+mj-lt"/>
              <a:buAutoNum type="alphaLcParenR"/>
            </a:pPr>
            <a:r>
              <a:rPr lang="en-US" sz="1800" dirty="0"/>
              <a:t>There, here and where</a:t>
            </a:r>
          </a:p>
          <a:p>
            <a:r>
              <a:rPr lang="en-IN" sz="1800" dirty="0"/>
              <a:t>________ is a core component of the way that we communicate, whether we're aware of it or not. </a:t>
            </a:r>
          </a:p>
          <a:p>
            <a:pPr>
              <a:buFont typeface="+mj-lt"/>
              <a:buAutoNum type="alphaLcParenR"/>
            </a:pPr>
            <a:r>
              <a:rPr lang="en-IN" sz="1800" dirty="0"/>
              <a:t>Visualisation</a:t>
            </a:r>
          </a:p>
          <a:p>
            <a:pPr>
              <a:buFont typeface="+mj-lt"/>
              <a:buAutoNum type="alphaLcParenR"/>
            </a:pPr>
            <a:r>
              <a:rPr lang="en-IN" sz="1800" dirty="0"/>
              <a:t>Dialogue</a:t>
            </a:r>
          </a:p>
          <a:p>
            <a:pPr>
              <a:buFont typeface="+mj-lt"/>
              <a:buAutoNum type="alphaLcParenR"/>
            </a:pPr>
            <a:r>
              <a:rPr lang="en-IN" sz="1800" dirty="0"/>
              <a:t>Observation</a:t>
            </a:r>
          </a:p>
          <a:p>
            <a:pPr>
              <a:buFont typeface="+mj-lt"/>
              <a:buAutoNum type="alphaLcParenR"/>
            </a:pPr>
            <a:r>
              <a:rPr lang="en-US" sz="1800" dirty="0"/>
              <a:t>Empathy</a:t>
            </a:r>
          </a:p>
        </p:txBody>
      </p:sp>
      <p:sp>
        <p:nvSpPr>
          <p:cNvPr id="4" name="Date Placeholder 3"/>
          <p:cNvSpPr>
            <a:spLocks noGrp="1"/>
          </p:cNvSpPr>
          <p:nvPr>
            <p:ph type="dt" sz="half" idx="10"/>
          </p:nvPr>
        </p:nvSpPr>
        <p:spPr/>
        <p:txBody>
          <a:bodyPr/>
          <a:lstStyle/>
          <a:p>
            <a:fld id="{93BDE738-F861-4A33-9D89-2C9FE63451C2}"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089191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IN" sz="1800" dirty="0"/>
              <a:t>The objective of this course is to upgrade Design Thinking skills by learning &amp; applying advanced and contextual Design Thinking Tools. </a:t>
            </a:r>
          </a:p>
          <a:p>
            <a:pPr algn="just"/>
            <a:r>
              <a:rPr lang="en-IN" sz="1800" dirty="0"/>
              <a:t>It aims to solve a Real-Life Problem by applying Design Thinking to create an impact for all the stakeholders </a:t>
            </a:r>
          </a:p>
          <a:p>
            <a:pPr algn="just"/>
            <a:endParaRPr lang="en-US" sz="1800" dirty="0"/>
          </a:p>
        </p:txBody>
      </p:sp>
      <p:sp>
        <p:nvSpPr>
          <p:cNvPr id="4" name="Date Placeholder 3"/>
          <p:cNvSpPr>
            <a:spLocks noGrp="1"/>
          </p:cNvSpPr>
          <p:nvPr>
            <p:ph type="dt" sz="half" idx="10"/>
          </p:nvPr>
        </p:nvSpPr>
        <p:spPr/>
        <p:txBody>
          <a:bodyPr/>
          <a:lstStyle/>
          <a:p>
            <a:fld id="{66EF30D0-EE7C-4109-9116-286B927FA9E3}" type="datetime1">
              <a:rPr lang="en-US" smtClean="0"/>
              <a:t>1/5/2025</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C84DA68-0910-43CC-86A0-61CBD3B6EB97}"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50" dirty="0">
                <a:solidFill>
                  <a:schemeClr val="tx1"/>
                </a:solidFill>
              </a:rPr>
              <a:t>DBS</a:t>
            </a:r>
            <a:r>
              <a:rPr lang="en-IN" sz="2400" spc="-65" dirty="0">
                <a:solidFill>
                  <a:schemeClr val="tx1"/>
                </a:solidFill>
              </a:rPr>
              <a:t> </a:t>
            </a:r>
            <a:r>
              <a:rPr lang="en-IN" sz="2400" spc="25" dirty="0">
                <a:solidFill>
                  <a:schemeClr val="tx1"/>
                </a:solidFill>
              </a:rPr>
              <a:t>SINGAPORE</a:t>
            </a:r>
            <a:r>
              <a:rPr lang="en-IN" sz="2400" spc="-60" dirty="0">
                <a:solidFill>
                  <a:schemeClr val="tx1"/>
                </a:solidFill>
              </a:rPr>
              <a:t> </a:t>
            </a:r>
            <a:r>
              <a:rPr lang="en-IN" sz="2400" spc="-135" dirty="0">
                <a:solidFill>
                  <a:schemeClr val="tx1"/>
                </a:solidFill>
              </a:rPr>
              <a:t>– </a:t>
            </a:r>
            <a:r>
              <a:rPr lang="en-IN" sz="2400" spc="110" dirty="0">
                <a:solidFill>
                  <a:schemeClr val="tx1"/>
                </a:solidFill>
              </a:rPr>
              <a:t>Banking </a:t>
            </a:r>
            <a:r>
              <a:rPr lang="en-IN" sz="2400" spc="150" dirty="0">
                <a:solidFill>
                  <a:schemeClr val="tx1"/>
                </a:solidFill>
              </a:rPr>
              <a:t>for </a:t>
            </a:r>
            <a:r>
              <a:rPr lang="en-IN" sz="2400" spc="120" dirty="0">
                <a:solidFill>
                  <a:schemeClr val="tx1"/>
                </a:solidFill>
              </a:rPr>
              <a:t>the</a:t>
            </a:r>
            <a:r>
              <a:rPr lang="en-IN" sz="2400" spc="-459" dirty="0">
                <a:solidFill>
                  <a:schemeClr val="tx1"/>
                </a:solidFill>
              </a:rPr>
              <a:t> </a:t>
            </a:r>
            <a:r>
              <a:rPr lang="en-IN" sz="2400" spc="105" dirty="0">
                <a:solidFill>
                  <a:schemeClr val="tx1"/>
                </a:solidFill>
              </a:rPr>
              <a:t>Elders</a:t>
            </a:r>
            <a:r>
              <a:rPr lang="en-IN" sz="2400" dirty="0">
                <a:solidFill>
                  <a:schemeClr val="tx1"/>
                </a:solidFill>
              </a:rPr>
              <a:t>  </a:t>
            </a:r>
            <a:r>
              <a:rPr lang="en-US" sz="2400" dirty="0">
                <a:solidFill>
                  <a:schemeClr val="tx1"/>
                </a:solidFill>
              </a:rPr>
              <a:t>(CO1)</a:t>
            </a:r>
          </a:p>
        </p:txBody>
      </p:sp>
      <p:sp>
        <p:nvSpPr>
          <p:cNvPr id="8" name="object 3">
            <a:extLst>
              <a:ext uri="{FF2B5EF4-FFF2-40B4-BE49-F238E27FC236}">
                <a16:creationId xmlns:a16="http://schemas.microsoft.com/office/drawing/2014/main" id="{4CB6BD7A-F40F-16B1-7127-D6E05010772A}"/>
              </a:ext>
            </a:extLst>
          </p:cNvPr>
          <p:cNvSpPr/>
          <p:nvPr/>
        </p:nvSpPr>
        <p:spPr>
          <a:xfrm>
            <a:off x="734336" y="1648545"/>
            <a:ext cx="7641255" cy="3848071"/>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246228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F2485A-A0E7-4840-992D-5448103381E1}"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50" dirty="0">
                <a:solidFill>
                  <a:schemeClr val="tx1"/>
                </a:solidFill>
              </a:rPr>
              <a:t>DBS</a:t>
            </a:r>
            <a:r>
              <a:rPr lang="en-IN" sz="2400" spc="-65" dirty="0">
                <a:solidFill>
                  <a:schemeClr val="tx1"/>
                </a:solidFill>
              </a:rPr>
              <a:t> </a:t>
            </a:r>
            <a:r>
              <a:rPr lang="en-IN" sz="2400" spc="25" dirty="0">
                <a:solidFill>
                  <a:schemeClr val="tx1"/>
                </a:solidFill>
              </a:rPr>
              <a:t>SINGAPORE</a:t>
            </a:r>
            <a:r>
              <a:rPr lang="en-IN" sz="2400" spc="-60" dirty="0">
                <a:solidFill>
                  <a:schemeClr val="tx1"/>
                </a:solidFill>
              </a:rPr>
              <a:t> </a:t>
            </a:r>
            <a:r>
              <a:rPr lang="en-IN" sz="2400" spc="-135" dirty="0">
                <a:solidFill>
                  <a:schemeClr val="tx1"/>
                </a:solidFill>
              </a:rPr>
              <a:t>– </a:t>
            </a:r>
            <a:r>
              <a:rPr lang="en-IN" sz="2400" spc="110" dirty="0">
                <a:solidFill>
                  <a:schemeClr val="tx1"/>
                </a:solidFill>
              </a:rPr>
              <a:t>Banking </a:t>
            </a:r>
            <a:r>
              <a:rPr lang="en-IN" sz="2400" spc="150" dirty="0">
                <a:solidFill>
                  <a:schemeClr val="tx1"/>
                </a:solidFill>
              </a:rPr>
              <a:t>for </a:t>
            </a:r>
            <a:r>
              <a:rPr lang="en-IN" sz="2400" spc="120" dirty="0">
                <a:solidFill>
                  <a:schemeClr val="tx1"/>
                </a:solidFill>
              </a:rPr>
              <a:t>the </a:t>
            </a:r>
            <a:r>
              <a:rPr lang="en-IN" sz="2400" spc="-459" dirty="0">
                <a:solidFill>
                  <a:schemeClr val="tx1"/>
                </a:solidFill>
              </a:rPr>
              <a:t> </a:t>
            </a:r>
            <a:r>
              <a:rPr lang="en-IN" sz="2400" spc="105" dirty="0">
                <a:solidFill>
                  <a:schemeClr val="tx1"/>
                </a:solidFill>
              </a:rPr>
              <a:t>Elders </a:t>
            </a:r>
            <a:r>
              <a:rPr lang="en-US" sz="2400" dirty="0">
                <a:solidFill>
                  <a:schemeClr val="tx1"/>
                </a:solidFill>
              </a:rPr>
              <a:t>(CO1)</a:t>
            </a:r>
          </a:p>
        </p:txBody>
      </p:sp>
      <p:sp>
        <p:nvSpPr>
          <p:cNvPr id="8" name="object 3">
            <a:extLst>
              <a:ext uri="{FF2B5EF4-FFF2-40B4-BE49-F238E27FC236}">
                <a16:creationId xmlns:a16="http://schemas.microsoft.com/office/drawing/2014/main" id="{A6E17C51-D86C-C9BB-89EB-048D185D0706}"/>
              </a:ext>
            </a:extLst>
          </p:cNvPr>
          <p:cNvSpPr/>
          <p:nvPr/>
        </p:nvSpPr>
        <p:spPr>
          <a:xfrm>
            <a:off x="1524000" y="1606899"/>
            <a:ext cx="6150863" cy="4146404"/>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894129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C84DA68-0910-43CC-86A0-61CBD3B6EB97}"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50" dirty="0">
                <a:solidFill>
                  <a:schemeClr val="tx1"/>
                </a:solidFill>
              </a:rPr>
              <a:t>DBS</a:t>
            </a:r>
            <a:r>
              <a:rPr lang="en-IN" sz="2400" spc="-65" dirty="0">
                <a:solidFill>
                  <a:schemeClr val="tx1"/>
                </a:solidFill>
              </a:rPr>
              <a:t> </a:t>
            </a:r>
            <a:r>
              <a:rPr lang="en-IN" sz="2400" spc="25" dirty="0">
                <a:solidFill>
                  <a:schemeClr val="tx1"/>
                </a:solidFill>
              </a:rPr>
              <a:t>SINGAPORE</a:t>
            </a:r>
            <a:r>
              <a:rPr lang="en-IN" sz="2400" spc="-60" dirty="0">
                <a:solidFill>
                  <a:schemeClr val="tx1"/>
                </a:solidFill>
              </a:rPr>
              <a:t> </a:t>
            </a:r>
            <a:r>
              <a:rPr lang="en-IN" sz="2400" spc="-135" dirty="0">
                <a:solidFill>
                  <a:schemeClr val="tx1"/>
                </a:solidFill>
              </a:rPr>
              <a:t>– </a:t>
            </a:r>
            <a:r>
              <a:rPr lang="en-IN" sz="2400" spc="110" dirty="0">
                <a:solidFill>
                  <a:schemeClr val="tx1"/>
                </a:solidFill>
              </a:rPr>
              <a:t>Banking </a:t>
            </a:r>
            <a:r>
              <a:rPr lang="en-IN" sz="2400" spc="150" dirty="0">
                <a:solidFill>
                  <a:schemeClr val="tx1"/>
                </a:solidFill>
              </a:rPr>
              <a:t>for </a:t>
            </a:r>
            <a:r>
              <a:rPr lang="en-IN" sz="2400" spc="120" dirty="0">
                <a:solidFill>
                  <a:schemeClr val="tx1"/>
                </a:solidFill>
              </a:rPr>
              <a:t>the</a:t>
            </a:r>
            <a:r>
              <a:rPr lang="en-IN" sz="2400" spc="-459" dirty="0">
                <a:solidFill>
                  <a:schemeClr val="tx1"/>
                </a:solidFill>
              </a:rPr>
              <a:t> </a:t>
            </a:r>
            <a:r>
              <a:rPr lang="en-IN" sz="2400" spc="105" dirty="0">
                <a:solidFill>
                  <a:schemeClr val="tx1"/>
                </a:solidFill>
              </a:rPr>
              <a:t>Elders</a:t>
            </a:r>
            <a:r>
              <a:rPr lang="en-IN" sz="2400" dirty="0">
                <a:solidFill>
                  <a:schemeClr val="tx1"/>
                </a:solidFill>
              </a:rPr>
              <a:t>  </a:t>
            </a:r>
            <a:r>
              <a:rPr lang="en-US" sz="2400" dirty="0">
                <a:solidFill>
                  <a:schemeClr val="tx1"/>
                </a:solidFill>
              </a:rPr>
              <a:t>(CO1)</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9" name="TextBox 8">
            <a:extLst>
              <a:ext uri="{FF2B5EF4-FFF2-40B4-BE49-F238E27FC236}">
                <a16:creationId xmlns:a16="http://schemas.microsoft.com/office/drawing/2014/main" id="{42B18749-4EBA-5832-5FD7-5215EB6536FA}"/>
              </a:ext>
            </a:extLst>
          </p:cNvPr>
          <p:cNvSpPr txBox="1"/>
          <p:nvPr/>
        </p:nvSpPr>
        <p:spPr>
          <a:xfrm>
            <a:off x="762000" y="1676400"/>
            <a:ext cx="6858000" cy="646331"/>
          </a:xfrm>
          <a:prstGeom prst="rect">
            <a:avLst/>
          </a:prstGeom>
          <a:noFill/>
        </p:spPr>
        <p:txBody>
          <a:bodyPr wrap="square">
            <a:spAutoFit/>
          </a:bodyPr>
          <a:lstStyle/>
          <a:p>
            <a:r>
              <a:rPr lang="en-IN" dirty="0"/>
              <a:t>Case Study Document: </a:t>
            </a:r>
            <a:r>
              <a:rPr lang="en-IN" dirty="0">
                <a:hlinkClick r:id="rId3"/>
              </a:rPr>
              <a:t>https://issuu.com/kidhnt95/docs/dbs_case_study</a:t>
            </a:r>
            <a:endParaRPr lang="en-IN" dirty="0"/>
          </a:p>
        </p:txBody>
      </p:sp>
    </p:spTree>
    <p:extLst>
      <p:ext uri="{BB962C8B-B14F-4D97-AF65-F5344CB8AC3E}">
        <p14:creationId xmlns:p14="http://schemas.microsoft.com/office/powerpoint/2010/main" val="2180066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6AE8470-F2F6-40CC-AB9C-8B00388F2DFA}"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40" dirty="0">
                <a:solidFill>
                  <a:schemeClr val="tx1"/>
                </a:solidFill>
              </a:rPr>
              <a:t>KEEP THE</a:t>
            </a:r>
            <a:r>
              <a:rPr lang="en-IN" sz="2400" spc="-200" dirty="0">
                <a:solidFill>
                  <a:schemeClr val="tx1"/>
                </a:solidFill>
              </a:rPr>
              <a:t> </a:t>
            </a:r>
            <a:r>
              <a:rPr lang="en-IN" sz="2400" spc="55" dirty="0">
                <a:solidFill>
                  <a:schemeClr val="tx1"/>
                </a:solidFill>
              </a:rPr>
              <a:t>CHANGE</a:t>
            </a:r>
            <a:r>
              <a:rPr lang="en-IN" sz="2400" spc="-30" dirty="0">
                <a:solidFill>
                  <a:schemeClr val="tx1"/>
                </a:solidFill>
              </a:rPr>
              <a:t> </a:t>
            </a:r>
            <a:r>
              <a:rPr lang="en-IN" sz="2400" spc="-135" dirty="0">
                <a:solidFill>
                  <a:schemeClr val="tx1"/>
                </a:solidFill>
              </a:rPr>
              <a:t>–  </a:t>
            </a:r>
            <a:r>
              <a:rPr lang="en-IN" sz="2400" spc="114" dirty="0">
                <a:solidFill>
                  <a:schemeClr val="tx1"/>
                </a:solidFill>
              </a:rPr>
              <a:t>Bank </a:t>
            </a:r>
            <a:r>
              <a:rPr lang="en-IN" sz="2400" spc="80" dirty="0">
                <a:solidFill>
                  <a:schemeClr val="tx1"/>
                </a:solidFill>
              </a:rPr>
              <a:t>Of</a:t>
            </a:r>
            <a:r>
              <a:rPr lang="en-IN" sz="2400" spc="-25" dirty="0">
                <a:solidFill>
                  <a:schemeClr val="tx1"/>
                </a:solidFill>
              </a:rPr>
              <a:t> </a:t>
            </a:r>
            <a:r>
              <a:rPr lang="en-IN" sz="2400" spc="140" dirty="0">
                <a:solidFill>
                  <a:schemeClr val="tx1"/>
                </a:solidFill>
              </a:rPr>
              <a:t>America</a:t>
            </a:r>
            <a:r>
              <a:rPr lang="en-US" sz="2400" dirty="0">
                <a:solidFill>
                  <a:schemeClr val="tx1"/>
                </a:solidFill>
              </a:rPr>
              <a:t> (CO1)</a:t>
            </a:r>
          </a:p>
        </p:txBody>
      </p:sp>
      <p:sp>
        <p:nvSpPr>
          <p:cNvPr id="8" name="object 3">
            <a:extLst>
              <a:ext uri="{FF2B5EF4-FFF2-40B4-BE49-F238E27FC236}">
                <a16:creationId xmlns:a16="http://schemas.microsoft.com/office/drawing/2014/main" id="{8CCF1264-1F9C-FD01-CFA3-E51A93537E42}"/>
              </a:ext>
            </a:extLst>
          </p:cNvPr>
          <p:cNvSpPr/>
          <p:nvPr/>
        </p:nvSpPr>
        <p:spPr>
          <a:xfrm>
            <a:off x="473765" y="2071573"/>
            <a:ext cx="8528328" cy="2929128"/>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4507784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6AE8470-F2F6-40CC-AB9C-8B00388F2DFA}"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40" dirty="0">
                <a:solidFill>
                  <a:schemeClr val="tx1"/>
                </a:solidFill>
              </a:rPr>
              <a:t>KEEP THE</a:t>
            </a:r>
            <a:r>
              <a:rPr lang="en-IN" sz="2400" spc="-200" dirty="0">
                <a:solidFill>
                  <a:schemeClr val="tx1"/>
                </a:solidFill>
              </a:rPr>
              <a:t> </a:t>
            </a:r>
            <a:r>
              <a:rPr lang="en-IN" sz="2400" spc="55" dirty="0">
                <a:solidFill>
                  <a:schemeClr val="tx1"/>
                </a:solidFill>
              </a:rPr>
              <a:t>CHANGE</a:t>
            </a:r>
            <a:r>
              <a:rPr lang="en-IN" sz="2400" spc="-30" dirty="0">
                <a:solidFill>
                  <a:schemeClr val="tx1"/>
                </a:solidFill>
              </a:rPr>
              <a:t> </a:t>
            </a:r>
            <a:r>
              <a:rPr lang="en-IN" sz="2400" spc="-135" dirty="0">
                <a:solidFill>
                  <a:schemeClr val="tx1"/>
                </a:solidFill>
              </a:rPr>
              <a:t>–  </a:t>
            </a:r>
            <a:r>
              <a:rPr lang="en-IN" sz="2400" spc="114" dirty="0">
                <a:solidFill>
                  <a:schemeClr val="tx1"/>
                </a:solidFill>
              </a:rPr>
              <a:t>Bank </a:t>
            </a:r>
            <a:r>
              <a:rPr lang="en-IN" sz="2400" spc="80" dirty="0">
                <a:solidFill>
                  <a:schemeClr val="tx1"/>
                </a:solidFill>
              </a:rPr>
              <a:t>Of</a:t>
            </a:r>
            <a:r>
              <a:rPr lang="en-IN" sz="2400" spc="-25" dirty="0">
                <a:solidFill>
                  <a:schemeClr val="tx1"/>
                </a:solidFill>
              </a:rPr>
              <a:t> </a:t>
            </a:r>
            <a:r>
              <a:rPr lang="en-IN" sz="2400" spc="140" dirty="0">
                <a:solidFill>
                  <a:schemeClr val="tx1"/>
                </a:solidFill>
              </a:rPr>
              <a:t>America</a:t>
            </a:r>
            <a:r>
              <a:rPr lang="en-US" sz="2400" dirty="0">
                <a:solidFill>
                  <a:schemeClr val="tx1"/>
                </a:solidFill>
              </a:rPr>
              <a:t> (CO1)</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9" name="TextBox 8">
            <a:extLst>
              <a:ext uri="{FF2B5EF4-FFF2-40B4-BE49-F238E27FC236}">
                <a16:creationId xmlns:a16="http://schemas.microsoft.com/office/drawing/2014/main" id="{6E6E48E6-F68D-7675-F0D8-6B12BD9410E2}"/>
              </a:ext>
            </a:extLst>
          </p:cNvPr>
          <p:cNvSpPr txBox="1"/>
          <p:nvPr/>
        </p:nvSpPr>
        <p:spPr>
          <a:xfrm>
            <a:off x="762000" y="1905000"/>
            <a:ext cx="7772400" cy="923330"/>
          </a:xfrm>
          <a:prstGeom prst="rect">
            <a:avLst/>
          </a:prstGeom>
          <a:noFill/>
        </p:spPr>
        <p:txBody>
          <a:bodyPr wrap="square">
            <a:spAutoFit/>
          </a:bodyPr>
          <a:lstStyle/>
          <a:p>
            <a:r>
              <a:rPr lang="en-IN" dirty="0"/>
              <a:t>Case Study Document:</a:t>
            </a:r>
          </a:p>
          <a:p>
            <a:r>
              <a:rPr lang="en-IN" dirty="0">
                <a:hlinkClick r:id="rId3"/>
              </a:rPr>
              <a:t>https://thisisdesignthinking.net/2018/09/feeling-in-control-bank-of-america-helps-customers-to-keep-the-change/</a:t>
            </a:r>
            <a:endParaRPr lang="en-IN" dirty="0"/>
          </a:p>
        </p:txBody>
      </p:sp>
    </p:spTree>
    <p:extLst>
      <p:ext uri="{BB962C8B-B14F-4D97-AF65-F5344CB8AC3E}">
        <p14:creationId xmlns:p14="http://schemas.microsoft.com/office/powerpoint/2010/main" val="42726876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D10B86-371D-478D-9ABC-B271AFCAFA82}"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40" dirty="0">
                <a:solidFill>
                  <a:schemeClr val="tx1"/>
                </a:solidFill>
              </a:rPr>
              <a:t>LITER </a:t>
            </a:r>
            <a:r>
              <a:rPr lang="en-IN" sz="2400" spc="10" dirty="0">
                <a:solidFill>
                  <a:schemeClr val="tx1"/>
                </a:solidFill>
              </a:rPr>
              <a:t>OF</a:t>
            </a:r>
            <a:r>
              <a:rPr lang="en-IN" sz="2400" spc="-185" dirty="0">
                <a:solidFill>
                  <a:schemeClr val="tx1"/>
                </a:solidFill>
              </a:rPr>
              <a:t> </a:t>
            </a:r>
            <a:r>
              <a:rPr lang="en-IN" sz="2400" spc="65" dirty="0">
                <a:solidFill>
                  <a:schemeClr val="tx1"/>
                </a:solidFill>
              </a:rPr>
              <a:t>LIGHT</a:t>
            </a:r>
            <a:r>
              <a:rPr lang="en-IN" sz="2400" spc="-20" dirty="0">
                <a:solidFill>
                  <a:schemeClr val="tx1"/>
                </a:solidFill>
              </a:rPr>
              <a:t> </a:t>
            </a:r>
            <a:r>
              <a:rPr lang="en-IN" sz="2400" spc="-135" dirty="0">
                <a:solidFill>
                  <a:schemeClr val="tx1"/>
                </a:solidFill>
              </a:rPr>
              <a:t>– </a:t>
            </a:r>
            <a:r>
              <a:rPr lang="en-IN" sz="2400" spc="140" dirty="0">
                <a:solidFill>
                  <a:schemeClr val="tx1"/>
                </a:solidFill>
              </a:rPr>
              <a:t>Low </a:t>
            </a:r>
            <a:r>
              <a:rPr lang="en-IN" sz="2400" spc="105" dirty="0">
                <a:solidFill>
                  <a:schemeClr val="tx1"/>
                </a:solidFill>
              </a:rPr>
              <a:t>Cost </a:t>
            </a:r>
            <a:r>
              <a:rPr lang="en-IN" sz="2400" spc="100" dirty="0">
                <a:solidFill>
                  <a:schemeClr val="tx1"/>
                </a:solidFill>
              </a:rPr>
              <a:t>Power </a:t>
            </a:r>
            <a:r>
              <a:rPr lang="en-IN" sz="2400" spc="114" dirty="0">
                <a:solidFill>
                  <a:schemeClr val="tx1"/>
                </a:solidFill>
              </a:rPr>
              <a:t>of</a:t>
            </a:r>
            <a:r>
              <a:rPr lang="en-IN" sz="2400" spc="-360" dirty="0">
                <a:solidFill>
                  <a:schemeClr val="tx1"/>
                </a:solidFill>
              </a:rPr>
              <a:t> </a:t>
            </a:r>
            <a:r>
              <a:rPr lang="en-IN" sz="2400" spc="130" dirty="0">
                <a:solidFill>
                  <a:schemeClr val="tx1"/>
                </a:solidFill>
              </a:rPr>
              <a:t>Light</a:t>
            </a:r>
            <a:r>
              <a:rPr lang="en-IN" sz="2400" dirty="0">
                <a:solidFill>
                  <a:schemeClr val="tx1"/>
                </a:solidFill>
              </a:rPr>
              <a:t>  </a:t>
            </a:r>
            <a:r>
              <a:rPr lang="en-US" sz="2400" dirty="0">
                <a:solidFill>
                  <a:schemeClr val="tx1"/>
                </a:solidFill>
              </a:rPr>
              <a:t>(CO1)</a:t>
            </a:r>
          </a:p>
        </p:txBody>
      </p:sp>
      <p:sp>
        <p:nvSpPr>
          <p:cNvPr id="8" name="object 4">
            <a:extLst>
              <a:ext uri="{FF2B5EF4-FFF2-40B4-BE49-F238E27FC236}">
                <a16:creationId xmlns:a16="http://schemas.microsoft.com/office/drawing/2014/main" id="{80BE02CD-34A4-3195-B2E0-FC2440FC438F}"/>
              </a:ext>
            </a:extLst>
          </p:cNvPr>
          <p:cNvSpPr/>
          <p:nvPr/>
        </p:nvSpPr>
        <p:spPr>
          <a:xfrm>
            <a:off x="198120" y="1196002"/>
            <a:ext cx="8945880" cy="1992284"/>
          </a:xfrm>
          <a:prstGeom prst="rect">
            <a:avLst/>
          </a:prstGeom>
          <a:blipFill>
            <a:blip r:embed="rId2" cstate="print"/>
            <a:stretch>
              <a:fillRect/>
            </a:stretch>
          </a:blipFill>
        </p:spPr>
        <p:txBody>
          <a:bodyPr wrap="square" lIns="0" tIns="0" rIns="0" bIns="0" rtlCol="0"/>
          <a:lstStyle/>
          <a:p>
            <a:endParaRPr/>
          </a:p>
        </p:txBody>
      </p:sp>
      <p:sp>
        <p:nvSpPr>
          <p:cNvPr id="10" name="object 5">
            <a:extLst>
              <a:ext uri="{FF2B5EF4-FFF2-40B4-BE49-F238E27FC236}">
                <a16:creationId xmlns:a16="http://schemas.microsoft.com/office/drawing/2014/main" id="{DF302EB7-BE94-9DB5-6F04-A1E71E398B9F}"/>
              </a:ext>
            </a:extLst>
          </p:cNvPr>
          <p:cNvSpPr/>
          <p:nvPr/>
        </p:nvSpPr>
        <p:spPr>
          <a:xfrm>
            <a:off x="198120" y="3188286"/>
            <a:ext cx="8936736" cy="2353056"/>
          </a:xfrm>
          <a:prstGeom prst="rect">
            <a:avLst/>
          </a:prstGeom>
          <a:blipFill>
            <a:blip r:embed="rId3" cstate="print"/>
            <a:stretch>
              <a:fillRect/>
            </a:stretch>
          </a:blipFill>
        </p:spPr>
        <p:txBody>
          <a:bodyPr wrap="square" lIns="0" tIns="0" rIns="0" bIns="0" rtlCol="0"/>
          <a:lstStyle/>
          <a:p>
            <a:endParaRP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73521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B752BC-E6D9-448D-A034-D3033E3D70B0}"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40" dirty="0">
                <a:solidFill>
                  <a:schemeClr val="tx1"/>
                </a:solidFill>
              </a:rPr>
              <a:t>LITER </a:t>
            </a:r>
            <a:r>
              <a:rPr lang="en-IN" sz="2400" spc="10" dirty="0">
                <a:solidFill>
                  <a:schemeClr val="tx1"/>
                </a:solidFill>
              </a:rPr>
              <a:t>OF</a:t>
            </a:r>
            <a:r>
              <a:rPr lang="en-IN" sz="2400" spc="-185" dirty="0">
                <a:solidFill>
                  <a:schemeClr val="tx1"/>
                </a:solidFill>
              </a:rPr>
              <a:t> </a:t>
            </a:r>
            <a:r>
              <a:rPr lang="en-IN" sz="2400" spc="65" dirty="0">
                <a:solidFill>
                  <a:schemeClr val="tx1"/>
                </a:solidFill>
              </a:rPr>
              <a:t>LIGHT</a:t>
            </a:r>
            <a:r>
              <a:rPr lang="en-IN" sz="2400" spc="-20" dirty="0">
                <a:solidFill>
                  <a:schemeClr val="tx1"/>
                </a:solidFill>
              </a:rPr>
              <a:t> </a:t>
            </a:r>
            <a:r>
              <a:rPr lang="en-IN" sz="2400" spc="-135" dirty="0">
                <a:solidFill>
                  <a:schemeClr val="tx1"/>
                </a:solidFill>
              </a:rPr>
              <a:t>–  </a:t>
            </a:r>
            <a:r>
              <a:rPr lang="en-IN" sz="2400" spc="140" dirty="0">
                <a:solidFill>
                  <a:schemeClr val="tx1"/>
                </a:solidFill>
              </a:rPr>
              <a:t>Low </a:t>
            </a:r>
            <a:r>
              <a:rPr lang="en-IN" sz="2400" spc="105" dirty="0">
                <a:solidFill>
                  <a:schemeClr val="tx1"/>
                </a:solidFill>
              </a:rPr>
              <a:t>Cost </a:t>
            </a:r>
            <a:r>
              <a:rPr lang="en-IN" sz="2400" spc="100" dirty="0">
                <a:solidFill>
                  <a:schemeClr val="tx1"/>
                </a:solidFill>
              </a:rPr>
              <a:t>Power </a:t>
            </a:r>
            <a:r>
              <a:rPr lang="en-IN" sz="2400" spc="114" dirty="0">
                <a:solidFill>
                  <a:schemeClr val="tx1"/>
                </a:solidFill>
              </a:rPr>
              <a:t>of</a:t>
            </a:r>
            <a:r>
              <a:rPr lang="en-IN" sz="2400" spc="-360" dirty="0">
                <a:solidFill>
                  <a:schemeClr val="tx1"/>
                </a:solidFill>
              </a:rPr>
              <a:t> </a:t>
            </a:r>
            <a:r>
              <a:rPr lang="en-IN" sz="2400" spc="130" dirty="0">
                <a:solidFill>
                  <a:schemeClr val="tx1"/>
                </a:solidFill>
              </a:rPr>
              <a:t>Light</a:t>
            </a:r>
            <a:r>
              <a:rPr lang="en-IN" sz="2400" dirty="0">
                <a:solidFill>
                  <a:schemeClr val="tx1"/>
                </a:solidFill>
              </a:rPr>
              <a:t>  </a:t>
            </a:r>
            <a:r>
              <a:rPr lang="en-US" sz="2400" dirty="0">
                <a:solidFill>
                  <a:schemeClr val="tx1"/>
                </a:solidFill>
              </a:rPr>
              <a:t>(CO1)</a:t>
            </a:r>
          </a:p>
        </p:txBody>
      </p:sp>
      <p:grpSp>
        <p:nvGrpSpPr>
          <p:cNvPr id="8" name="object 3">
            <a:extLst>
              <a:ext uri="{FF2B5EF4-FFF2-40B4-BE49-F238E27FC236}">
                <a16:creationId xmlns:a16="http://schemas.microsoft.com/office/drawing/2014/main" id="{FEE7A613-D6FB-A7D6-A3B1-3D8F2425E4D9}"/>
              </a:ext>
            </a:extLst>
          </p:cNvPr>
          <p:cNvGrpSpPr/>
          <p:nvPr/>
        </p:nvGrpSpPr>
        <p:grpSpPr>
          <a:xfrm>
            <a:off x="228600" y="1536980"/>
            <a:ext cx="8458200" cy="4392295"/>
            <a:chOff x="0" y="569975"/>
            <a:chExt cx="9144000" cy="4392295"/>
          </a:xfrm>
        </p:grpSpPr>
        <p:sp>
          <p:nvSpPr>
            <p:cNvPr id="10" name="object 4">
              <a:extLst>
                <a:ext uri="{FF2B5EF4-FFF2-40B4-BE49-F238E27FC236}">
                  <a16:creationId xmlns:a16="http://schemas.microsoft.com/office/drawing/2014/main" id="{B28C3CC5-8778-317C-E58D-E156785CCBD5}"/>
                </a:ext>
              </a:extLst>
            </p:cNvPr>
            <p:cNvSpPr/>
            <p:nvPr/>
          </p:nvSpPr>
          <p:spPr>
            <a:xfrm>
              <a:off x="0" y="569975"/>
              <a:ext cx="6501384" cy="4392168"/>
            </a:xfrm>
            <a:prstGeom prst="rect">
              <a:avLst/>
            </a:prstGeom>
            <a:blipFill>
              <a:blip r:embed="rId2" cstate="print"/>
              <a:stretch>
                <a:fillRect/>
              </a:stretch>
            </a:blipFill>
          </p:spPr>
          <p:txBody>
            <a:bodyPr wrap="square" lIns="0" tIns="0" rIns="0" bIns="0" rtlCol="0"/>
            <a:lstStyle/>
            <a:p>
              <a:endParaRPr/>
            </a:p>
          </p:txBody>
        </p:sp>
        <p:sp>
          <p:nvSpPr>
            <p:cNvPr id="11" name="object 5">
              <a:extLst>
                <a:ext uri="{FF2B5EF4-FFF2-40B4-BE49-F238E27FC236}">
                  <a16:creationId xmlns:a16="http://schemas.microsoft.com/office/drawing/2014/main" id="{FBA4CC2F-2CDE-5068-8CD3-9F996084DA9F}"/>
                </a:ext>
              </a:extLst>
            </p:cNvPr>
            <p:cNvSpPr/>
            <p:nvPr/>
          </p:nvSpPr>
          <p:spPr>
            <a:xfrm>
              <a:off x="6501384" y="1228343"/>
              <a:ext cx="2642616" cy="2773679"/>
            </a:xfrm>
            <a:prstGeom prst="rect">
              <a:avLst/>
            </a:prstGeom>
            <a:blipFill>
              <a:blip r:embed="rId3" cstate="print"/>
              <a:stretch>
                <a:fillRect/>
              </a:stretch>
            </a:blipFill>
          </p:spPr>
          <p:txBody>
            <a:bodyPr wrap="square" lIns="0" tIns="0" rIns="0" bIns="0" rtlCol="0"/>
            <a:lstStyle/>
            <a:p>
              <a:endParaRPr/>
            </a:p>
          </p:txBody>
        </p:sp>
      </p:gr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5179904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B752BC-E6D9-448D-A034-D3033E3D70B0}"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40" dirty="0">
                <a:solidFill>
                  <a:schemeClr val="tx1"/>
                </a:solidFill>
              </a:rPr>
              <a:t>LITER </a:t>
            </a:r>
            <a:r>
              <a:rPr lang="en-IN" sz="2400" spc="10" dirty="0">
                <a:solidFill>
                  <a:schemeClr val="tx1"/>
                </a:solidFill>
              </a:rPr>
              <a:t>OF</a:t>
            </a:r>
            <a:r>
              <a:rPr lang="en-IN" sz="2400" spc="-185" dirty="0">
                <a:solidFill>
                  <a:schemeClr val="tx1"/>
                </a:solidFill>
              </a:rPr>
              <a:t> </a:t>
            </a:r>
            <a:r>
              <a:rPr lang="en-IN" sz="2400" spc="65" dirty="0">
                <a:solidFill>
                  <a:schemeClr val="tx1"/>
                </a:solidFill>
              </a:rPr>
              <a:t>LIGHT</a:t>
            </a:r>
            <a:r>
              <a:rPr lang="en-IN" sz="2400" spc="-20" dirty="0">
                <a:solidFill>
                  <a:schemeClr val="tx1"/>
                </a:solidFill>
              </a:rPr>
              <a:t> </a:t>
            </a:r>
            <a:r>
              <a:rPr lang="en-IN" sz="2400" spc="-135" dirty="0">
                <a:solidFill>
                  <a:schemeClr val="tx1"/>
                </a:solidFill>
              </a:rPr>
              <a:t>–  </a:t>
            </a:r>
            <a:r>
              <a:rPr lang="en-IN" sz="2400" spc="140" dirty="0">
                <a:solidFill>
                  <a:schemeClr val="tx1"/>
                </a:solidFill>
              </a:rPr>
              <a:t>Low </a:t>
            </a:r>
            <a:r>
              <a:rPr lang="en-IN" sz="2400" spc="105" dirty="0">
                <a:solidFill>
                  <a:schemeClr val="tx1"/>
                </a:solidFill>
              </a:rPr>
              <a:t>Cost </a:t>
            </a:r>
            <a:r>
              <a:rPr lang="en-IN" sz="2400" spc="100" dirty="0">
                <a:solidFill>
                  <a:schemeClr val="tx1"/>
                </a:solidFill>
              </a:rPr>
              <a:t>Power </a:t>
            </a:r>
            <a:r>
              <a:rPr lang="en-IN" sz="2400" spc="114" dirty="0">
                <a:solidFill>
                  <a:schemeClr val="tx1"/>
                </a:solidFill>
              </a:rPr>
              <a:t>of</a:t>
            </a:r>
            <a:r>
              <a:rPr lang="en-IN" sz="2400" spc="-360" dirty="0">
                <a:solidFill>
                  <a:schemeClr val="tx1"/>
                </a:solidFill>
              </a:rPr>
              <a:t> </a:t>
            </a:r>
            <a:r>
              <a:rPr lang="en-IN" sz="2400" spc="130" dirty="0">
                <a:solidFill>
                  <a:schemeClr val="tx1"/>
                </a:solidFill>
              </a:rPr>
              <a:t>Light</a:t>
            </a:r>
            <a:r>
              <a:rPr lang="en-IN" sz="2400" dirty="0">
                <a:solidFill>
                  <a:schemeClr val="tx1"/>
                </a:solidFill>
              </a:rPr>
              <a:t>  </a:t>
            </a:r>
            <a:r>
              <a:rPr lang="en-US" sz="2400" dirty="0">
                <a:solidFill>
                  <a:schemeClr val="tx1"/>
                </a:solidFill>
              </a:rPr>
              <a:t>(CO1)</a:t>
            </a:r>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3" name="TextBox 2">
            <a:extLst>
              <a:ext uri="{FF2B5EF4-FFF2-40B4-BE49-F238E27FC236}">
                <a16:creationId xmlns:a16="http://schemas.microsoft.com/office/drawing/2014/main" id="{99529BFC-51E2-1A4F-A050-DCD60479232E}"/>
              </a:ext>
            </a:extLst>
          </p:cNvPr>
          <p:cNvSpPr txBox="1"/>
          <p:nvPr/>
        </p:nvSpPr>
        <p:spPr>
          <a:xfrm>
            <a:off x="876300" y="1905000"/>
            <a:ext cx="6858000" cy="369332"/>
          </a:xfrm>
          <a:prstGeom prst="rect">
            <a:avLst/>
          </a:prstGeom>
          <a:noFill/>
        </p:spPr>
        <p:txBody>
          <a:bodyPr wrap="square">
            <a:spAutoFit/>
          </a:bodyPr>
          <a:lstStyle/>
          <a:p>
            <a:r>
              <a:rPr lang="en-IN" dirty="0">
                <a:hlinkClick r:id="rId3"/>
              </a:rPr>
              <a:t>https://www.youtube.com/watch?v=o-Fpsw_yYPg</a:t>
            </a:r>
            <a:endParaRPr lang="en-IN" dirty="0"/>
          </a:p>
        </p:txBody>
      </p:sp>
      <p:sp>
        <p:nvSpPr>
          <p:cNvPr id="9" name="TextBox 8">
            <a:extLst>
              <a:ext uri="{FF2B5EF4-FFF2-40B4-BE49-F238E27FC236}">
                <a16:creationId xmlns:a16="http://schemas.microsoft.com/office/drawing/2014/main" id="{7E462C0F-3ED9-9C4C-3189-788D281C8BBE}"/>
              </a:ext>
            </a:extLst>
          </p:cNvPr>
          <p:cNvSpPr txBox="1"/>
          <p:nvPr/>
        </p:nvSpPr>
        <p:spPr>
          <a:xfrm>
            <a:off x="685800" y="1524000"/>
            <a:ext cx="7239000" cy="762000"/>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2820733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26CAC64-784A-4296-9EDD-53F6042C5105}"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55" dirty="0">
                <a:solidFill>
                  <a:schemeClr val="tx1"/>
                </a:solidFill>
              </a:rPr>
              <a:t>ARAVIND </a:t>
            </a:r>
            <a:r>
              <a:rPr lang="en-IN" sz="2400" spc="-30" dirty="0">
                <a:solidFill>
                  <a:schemeClr val="tx1"/>
                </a:solidFill>
              </a:rPr>
              <a:t>EYE</a:t>
            </a:r>
            <a:r>
              <a:rPr lang="en-IN" sz="2400" spc="-229" dirty="0">
                <a:solidFill>
                  <a:schemeClr val="tx1"/>
                </a:solidFill>
              </a:rPr>
              <a:t> </a:t>
            </a:r>
            <a:r>
              <a:rPr lang="en-IN" sz="2400" spc="35" dirty="0">
                <a:solidFill>
                  <a:schemeClr val="tx1"/>
                </a:solidFill>
              </a:rPr>
              <a:t>CARE</a:t>
            </a:r>
            <a:r>
              <a:rPr lang="en-IN" sz="2400" spc="-50" dirty="0">
                <a:solidFill>
                  <a:schemeClr val="tx1"/>
                </a:solidFill>
              </a:rPr>
              <a:t> </a:t>
            </a:r>
            <a:r>
              <a:rPr lang="en-IN" sz="2400" spc="-135" dirty="0">
                <a:solidFill>
                  <a:schemeClr val="tx1"/>
                </a:solidFill>
              </a:rPr>
              <a:t>– </a:t>
            </a:r>
            <a:r>
              <a:rPr lang="en-IN" sz="2400" spc="130" dirty="0">
                <a:solidFill>
                  <a:schemeClr val="tx1"/>
                </a:solidFill>
              </a:rPr>
              <a:t>Affordable </a:t>
            </a:r>
            <a:r>
              <a:rPr lang="en-IN" sz="2400" spc="220" dirty="0">
                <a:solidFill>
                  <a:schemeClr val="tx1"/>
                </a:solidFill>
              </a:rPr>
              <a:t>&amp;</a:t>
            </a:r>
            <a:r>
              <a:rPr lang="en-IN" sz="2400" spc="-355" dirty="0">
                <a:solidFill>
                  <a:schemeClr val="tx1"/>
                </a:solidFill>
              </a:rPr>
              <a:t> </a:t>
            </a:r>
            <a:r>
              <a:rPr lang="en-IN" sz="2400" spc="130" dirty="0">
                <a:solidFill>
                  <a:schemeClr val="tx1"/>
                </a:solidFill>
              </a:rPr>
              <a:t>Efficient</a:t>
            </a:r>
            <a:r>
              <a:rPr lang="en-IN" sz="2400" dirty="0">
                <a:solidFill>
                  <a:schemeClr val="tx1"/>
                </a:solidFill>
              </a:rPr>
              <a:t> </a:t>
            </a:r>
            <a:r>
              <a:rPr lang="en-US" sz="2400" dirty="0">
                <a:solidFill>
                  <a:schemeClr val="tx1"/>
                </a:solidFill>
              </a:rPr>
              <a:t>(CO1)</a:t>
            </a:r>
          </a:p>
        </p:txBody>
      </p:sp>
      <p:sp>
        <p:nvSpPr>
          <p:cNvPr id="8" name="object 2">
            <a:extLst>
              <a:ext uri="{FF2B5EF4-FFF2-40B4-BE49-F238E27FC236}">
                <a16:creationId xmlns:a16="http://schemas.microsoft.com/office/drawing/2014/main" id="{C334D7E6-AAC1-B996-C5E3-66530B74964F}"/>
              </a:ext>
            </a:extLst>
          </p:cNvPr>
          <p:cNvSpPr/>
          <p:nvPr/>
        </p:nvSpPr>
        <p:spPr>
          <a:xfrm>
            <a:off x="113267" y="1143000"/>
            <a:ext cx="8991600" cy="4575047"/>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889672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26CAC64-784A-4296-9EDD-53F6042C5105}"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55" dirty="0">
                <a:solidFill>
                  <a:schemeClr val="tx1"/>
                </a:solidFill>
              </a:rPr>
              <a:t>ARAVIND </a:t>
            </a:r>
            <a:r>
              <a:rPr lang="en-IN" sz="2400" spc="-30" dirty="0">
                <a:solidFill>
                  <a:schemeClr val="tx1"/>
                </a:solidFill>
              </a:rPr>
              <a:t>EYE</a:t>
            </a:r>
            <a:r>
              <a:rPr lang="en-IN" sz="2400" spc="-229" dirty="0">
                <a:solidFill>
                  <a:schemeClr val="tx1"/>
                </a:solidFill>
              </a:rPr>
              <a:t> </a:t>
            </a:r>
            <a:r>
              <a:rPr lang="en-IN" sz="2400" spc="35" dirty="0">
                <a:solidFill>
                  <a:schemeClr val="tx1"/>
                </a:solidFill>
              </a:rPr>
              <a:t>CARE</a:t>
            </a:r>
            <a:r>
              <a:rPr lang="en-IN" sz="2400" spc="-50" dirty="0">
                <a:solidFill>
                  <a:schemeClr val="tx1"/>
                </a:solidFill>
              </a:rPr>
              <a:t> </a:t>
            </a:r>
            <a:r>
              <a:rPr lang="en-IN" sz="2400" spc="-135" dirty="0">
                <a:solidFill>
                  <a:schemeClr val="tx1"/>
                </a:solidFill>
              </a:rPr>
              <a:t>– </a:t>
            </a:r>
            <a:r>
              <a:rPr lang="en-IN" sz="2400" spc="130" dirty="0">
                <a:solidFill>
                  <a:schemeClr val="tx1"/>
                </a:solidFill>
              </a:rPr>
              <a:t>Affordable </a:t>
            </a:r>
            <a:r>
              <a:rPr lang="en-IN" sz="2400" spc="220" dirty="0">
                <a:solidFill>
                  <a:schemeClr val="tx1"/>
                </a:solidFill>
              </a:rPr>
              <a:t>&amp;</a:t>
            </a:r>
            <a:r>
              <a:rPr lang="en-IN" sz="2400" spc="-355" dirty="0">
                <a:solidFill>
                  <a:schemeClr val="tx1"/>
                </a:solidFill>
              </a:rPr>
              <a:t> </a:t>
            </a:r>
            <a:r>
              <a:rPr lang="en-IN" sz="2400" spc="130" dirty="0">
                <a:solidFill>
                  <a:schemeClr val="tx1"/>
                </a:solidFill>
              </a:rPr>
              <a:t>Efficient</a:t>
            </a:r>
            <a:r>
              <a:rPr lang="en-IN" sz="2400" dirty="0">
                <a:solidFill>
                  <a:schemeClr val="tx1"/>
                </a:solidFill>
              </a:rPr>
              <a:t> </a:t>
            </a:r>
            <a:r>
              <a:rPr lang="en-US" sz="2400" dirty="0">
                <a:solidFill>
                  <a:schemeClr val="tx1"/>
                </a:solidFill>
              </a:rPr>
              <a:t>(CO1)</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3" name="TextBox 2">
            <a:extLst>
              <a:ext uri="{FF2B5EF4-FFF2-40B4-BE49-F238E27FC236}">
                <a16:creationId xmlns:a16="http://schemas.microsoft.com/office/drawing/2014/main" id="{FC415E52-B117-524F-557C-69FA339E7C7C}"/>
              </a:ext>
            </a:extLst>
          </p:cNvPr>
          <p:cNvSpPr txBox="1"/>
          <p:nvPr/>
        </p:nvSpPr>
        <p:spPr>
          <a:xfrm>
            <a:off x="862781" y="2944019"/>
            <a:ext cx="5943600" cy="369332"/>
          </a:xfrm>
          <a:prstGeom prst="rect">
            <a:avLst/>
          </a:prstGeom>
          <a:noFill/>
        </p:spPr>
        <p:txBody>
          <a:bodyPr wrap="square">
            <a:spAutoFit/>
          </a:bodyPr>
          <a:lstStyle/>
          <a:p>
            <a:r>
              <a:rPr lang="en-IN" dirty="0">
                <a:hlinkClick r:id="rId3"/>
              </a:rPr>
              <a:t>https://www.youtube.com/watch?v=3cjnNPua7Ag</a:t>
            </a:r>
            <a:endParaRPr lang="en-IN" dirty="0"/>
          </a:p>
        </p:txBody>
      </p:sp>
      <p:sp>
        <p:nvSpPr>
          <p:cNvPr id="9" name="TextBox 8">
            <a:extLst>
              <a:ext uri="{FF2B5EF4-FFF2-40B4-BE49-F238E27FC236}">
                <a16:creationId xmlns:a16="http://schemas.microsoft.com/office/drawing/2014/main" id="{BBA4ED1D-56DF-75A2-5D70-7244069DDD10}"/>
              </a:ext>
            </a:extLst>
          </p:cNvPr>
          <p:cNvSpPr txBox="1"/>
          <p:nvPr/>
        </p:nvSpPr>
        <p:spPr>
          <a:xfrm>
            <a:off x="838200" y="1524000"/>
            <a:ext cx="6400800" cy="1200329"/>
          </a:xfrm>
          <a:prstGeom prst="rect">
            <a:avLst/>
          </a:prstGeom>
          <a:noFill/>
        </p:spPr>
        <p:txBody>
          <a:bodyPr wrap="square" rtlCol="0">
            <a:spAutoFit/>
          </a:bodyPr>
          <a:lstStyle/>
          <a:p>
            <a:r>
              <a:rPr lang="en-IN" dirty="0"/>
              <a:t>Reference Document: </a:t>
            </a:r>
          </a:p>
          <a:p>
            <a:endParaRPr lang="en-IN" dirty="0"/>
          </a:p>
          <a:p>
            <a:r>
              <a:rPr lang="en-IN" dirty="0">
                <a:hlinkClick r:id="rId4"/>
              </a:rPr>
              <a:t>https://medium.com/@nayanthakare007/aravind-eye-hospitals-innovating-eye-care-through-design-thinking-2e6b137898e2</a:t>
            </a:r>
            <a:endParaRPr lang="en-IN" dirty="0"/>
          </a:p>
        </p:txBody>
      </p:sp>
    </p:spTree>
    <p:extLst>
      <p:ext uri="{BB962C8B-B14F-4D97-AF65-F5344CB8AC3E}">
        <p14:creationId xmlns:p14="http://schemas.microsoft.com/office/powerpoint/2010/main" val="2044665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C52CD1B4-CBE6-4C86-91E5-F19A2479A621}"/>
              </a:ext>
            </a:extLst>
          </p:cNvPr>
          <p:cNvGraphicFramePr>
            <a:graphicFrameLocks noGrp="1"/>
          </p:cNvGraphicFramePr>
          <p:nvPr>
            <p:ph idx="1"/>
          </p:nvPr>
        </p:nvGraphicFramePr>
        <p:xfrm>
          <a:off x="304801" y="1366800"/>
          <a:ext cx="8153399" cy="4917969"/>
        </p:xfrm>
        <a:graphic>
          <a:graphicData uri="http://schemas.openxmlformats.org/drawingml/2006/table">
            <a:tbl>
              <a:tblPr firstRow="1" firstCol="1" bandRow="1">
                <a:tableStyleId>{5C22544A-7EE6-4342-B048-85BDC9FD1C3A}</a:tableStyleId>
              </a:tblPr>
              <a:tblGrid>
                <a:gridCol w="533399">
                  <a:extLst>
                    <a:ext uri="{9D8B030D-6E8A-4147-A177-3AD203B41FA5}">
                      <a16:colId xmlns:a16="http://schemas.microsoft.com/office/drawing/2014/main" val="1779417915"/>
                    </a:ext>
                  </a:extLst>
                </a:gridCol>
                <a:gridCol w="5346989">
                  <a:extLst>
                    <a:ext uri="{9D8B030D-6E8A-4147-A177-3AD203B41FA5}">
                      <a16:colId xmlns:a16="http://schemas.microsoft.com/office/drawing/2014/main" val="4036850883"/>
                    </a:ext>
                  </a:extLst>
                </a:gridCol>
                <a:gridCol w="2273011">
                  <a:extLst>
                    <a:ext uri="{9D8B030D-6E8A-4147-A177-3AD203B41FA5}">
                      <a16:colId xmlns:a16="http://schemas.microsoft.com/office/drawing/2014/main" val="3465314929"/>
                    </a:ext>
                  </a:extLst>
                </a:gridCol>
              </a:tblGrid>
              <a:tr h="254428">
                <a:tc>
                  <a:txBody>
                    <a:bodyPr/>
                    <a:lstStyle/>
                    <a:p>
                      <a:pPr>
                        <a:lnSpc>
                          <a:spcPct val="115000"/>
                        </a:lnSpc>
                        <a:spcAft>
                          <a:spcPts val="0"/>
                        </a:spcAft>
                      </a:pPr>
                      <a:r>
                        <a:rPr lang="en-US" sz="1500" dirty="0">
                          <a:effectLst/>
                        </a:rPr>
                        <a:t> </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a:effectLst/>
                        </a:rPr>
                        <a:t>Description</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a:effectLst/>
                        </a:rPr>
                        <a:t>Bloom’s Taxonomy</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4629727"/>
                  </a:ext>
                </a:extLst>
              </a:tr>
              <a:tr h="1012787">
                <a:tc>
                  <a:txBody>
                    <a:bodyPr/>
                    <a:lstStyle/>
                    <a:p>
                      <a:pPr>
                        <a:lnSpc>
                          <a:spcPct val="115000"/>
                        </a:lnSpc>
                        <a:spcAft>
                          <a:spcPts val="0"/>
                        </a:spcAft>
                      </a:pPr>
                      <a:r>
                        <a:rPr lang="en-US" sz="1500">
                          <a:effectLst/>
                        </a:rPr>
                        <a:t>CO1</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kern="1200" dirty="0">
                          <a:solidFill>
                            <a:schemeClr val="dk1"/>
                          </a:solidFill>
                          <a:effectLst/>
                          <a:latin typeface="+mn-lt"/>
                          <a:ea typeface="+mn-ea"/>
                          <a:cs typeface="+mn-cs"/>
                        </a:rPr>
                        <a:t>Learn sophisticated design tools to sharpen their problem-solving skills </a:t>
                      </a:r>
                      <a:endParaRPr lang="en-IN" sz="15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solidFill>
                            <a:schemeClr val="tx1"/>
                          </a:solidFill>
                          <a:effectLst/>
                        </a:rPr>
                        <a:t>K2</a:t>
                      </a:r>
                      <a:endParaRPr lang="en-IN" sz="15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2112578"/>
                  </a:ext>
                </a:extLst>
              </a:tr>
              <a:tr h="498852">
                <a:tc>
                  <a:txBody>
                    <a:bodyPr/>
                    <a:lstStyle/>
                    <a:p>
                      <a:pPr>
                        <a:lnSpc>
                          <a:spcPct val="115000"/>
                        </a:lnSpc>
                        <a:spcAft>
                          <a:spcPts val="0"/>
                        </a:spcAft>
                      </a:pPr>
                      <a:r>
                        <a:rPr lang="en-US" sz="1500">
                          <a:effectLst/>
                        </a:rPr>
                        <a:t>CO2</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kern="1200" dirty="0">
                          <a:solidFill>
                            <a:schemeClr val="dk1"/>
                          </a:solidFill>
                          <a:effectLst/>
                          <a:latin typeface="+mn-lt"/>
                          <a:ea typeface="+mn-ea"/>
                          <a:cs typeface="+mn-cs"/>
                        </a:rPr>
                        <a:t>Generate innovate ideas using design thinking tools and converge to feasible idea for breakthrough solution</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kern="1200" dirty="0">
                          <a:solidFill>
                            <a:schemeClr val="dk1"/>
                          </a:solidFill>
                          <a:effectLst/>
                          <a:latin typeface="+mn-lt"/>
                          <a:ea typeface="+mn-ea"/>
                          <a:cs typeface="+mn-cs"/>
                        </a:rPr>
                        <a:t>K3,K4</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3814104"/>
                  </a:ext>
                </a:extLst>
              </a:tr>
              <a:tr h="1012787">
                <a:tc>
                  <a:txBody>
                    <a:bodyPr/>
                    <a:lstStyle/>
                    <a:p>
                      <a:pPr>
                        <a:lnSpc>
                          <a:spcPct val="115000"/>
                        </a:lnSpc>
                        <a:spcAft>
                          <a:spcPts val="0"/>
                        </a:spcAft>
                      </a:pPr>
                      <a:r>
                        <a:rPr lang="en-US" sz="1500" dirty="0">
                          <a:effectLst/>
                        </a:rPr>
                        <a:t>CO3</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kern="1200" dirty="0">
                          <a:solidFill>
                            <a:schemeClr val="dk1"/>
                          </a:solidFill>
                          <a:effectLst/>
                          <a:latin typeface="+mn-lt"/>
                          <a:ea typeface="+mn-ea"/>
                          <a:cs typeface="+mn-cs"/>
                        </a:rPr>
                        <a:t>Implement storytelling for persuasive articulation </a:t>
                      </a:r>
                      <a:r>
                        <a:rPr lang="en-US" sz="1500" dirty="0">
                          <a:effectLst/>
                        </a:rPr>
                        <a:t> </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effectLst/>
                        </a:rPr>
                        <a:t>K3</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79095310"/>
                  </a:ext>
                </a:extLst>
              </a:tr>
              <a:tr h="755819">
                <a:tc>
                  <a:txBody>
                    <a:bodyPr/>
                    <a:lstStyle/>
                    <a:p>
                      <a:pPr>
                        <a:lnSpc>
                          <a:spcPct val="115000"/>
                        </a:lnSpc>
                        <a:spcAft>
                          <a:spcPts val="0"/>
                        </a:spcAft>
                      </a:pPr>
                      <a:r>
                        <a:rPr lang="en-US" sz="1500">
                          <a:effectLst/>
                        </a:rPr>
                        <a:t>CO4</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IN" sz="1800" kern="1200" dirty="0">
                          <a:solidFill>
                            <a:schemeClr val="dk1"/>
                          </a:solidFill>
                          <a:effectLst/>
                          <a:latin typeface="+mn-lt"/>
                          <a:ea typeface="+mn-ea"/>
                          <a:cs typeface="+mn-cs"/>
                        </a:rPr>
                        <a:t>Understanding the nature of leadership empowerment</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5000"/>
                        </a:lnSpc>
                        <a:spcAft>
                          <a:spcPts val="0"/>
                        </a:spcAft>
                      </a:pPr>
                      <a:r>
                        <a:rPr lang="en-US" sz="1500" dirty="0">
                          <a:effectLst/>
                        </a:rPr>
                        <a:t>K2</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1387003"/>
                  </a:ext>
                </a:extLst>
              </a:tr>
              <a:tr h="1269754">
                <a:tc>
                  <a:txBody>
                    <a:bodyPr/>
                    <a:lstStyle/>
                    <a:p>
                      <a:pPr>
                        <a:lnSpc>
                          <a:spcPct val="115000"/>
                        </a:lnSpc>
                        <a:spcAft>
                          <a:spcPts val="0"/>
                        </a:spcAft>
                      </a:pPr>
                      <a:r>
                        <a:rPr lang="en-US" sz="1500">
                          <a:effectLst/>
                        </a:rPr>
                        <a:t>CO5</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rPr>
                        <a:t>Understand the role of a human being in ensuring harmony in society and nature.</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effectLst/>
                        </a:rPr>
                        <a:t>K2</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9547450"/>
                  </a:ext>
                </a:extLst>
              </a:tr>
            </a:tbl>
          </a:graphicData>
        </a:graphic>
      </p:graphicFrame>
      <p:sp>
        <p:nvSpPr>
          <p:cNvPr id="4" name="Date Placeholder 3"/>
          <p:cNvSpPr>
            <a:spLocks noGrp="1"/>
          </p:cNvSpPr>
          <p:nvPr>
            <p:ph type="dt" sz="half" idx="10"/>
          </p:nvPr>
        </p:nvSpPr>
        <p:spPr/>
        <p:txBody>
          <a:bodyPr/>
          <a:lstStyle/>
          <a:p>
            <a:fld id="{C3B1C997-5A51-4DFC-9653-F98F0D7D2C0B}"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48154"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Course</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Outcome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41E00FF-D043-46A6-B039-CD5B92081618}"/>
              </a:ext>
            </a:extLst>
          </p:cNvPr>
          <p:cNvSpPr/>
          <p:nvPr/>
        </p:nvSpPr>
        <p:spPr>
          <a:xfrm>
            <a:off x="784860" y="928405"/>
            <a:ext cx="7772400" cy="457048"/>
          </a:xfrm>
          <a:prstGeom prst="rect">
            <a:avLst/>
          </a:prstGeom>
        </p:spPr>
        <p:txBody>
          <a:bodyPr wrap="square">
            <a:spAutoFit/>
          </a:bodyPr>
          <a:lstStyle/>
          <a:p>
            <a:pPr>
              <a:lnSpc>
                <a:spcPct val="115000"/>
              </a:lnSpc>
              <a:spcAft>
                <a:spcPts val="1000"/>
              </a:spcAft>
            </a:pPr>
            <a:r>
              <a:rPr lang="en-US" sz="2200" dirty="0">
                <a:latin typeface="Times New Roman" panose="02020603050405020304" pitchFamily="18" charset="0"/>
                <a:ea typeface="Calibri" panose="020F0502020204030204" pitchFamily="34" charset="0"/>
                <a:cs typeface="Times New Roman" panose="02020603050405020304" pitchFamily="18" charset="0"/>
              </a:rPr>
              <a:t>At the end of the semester, the student will be able:</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4813514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“The problem of avoidable blindness rapidly escalating remained a major cause of concern in the Indian healthcare scenario”. This statement belongs to _______ .</a:t>
            </a:r>
            <a:endParaRPr lang="en-US" sz="1800" dirty="0"/>
          </a:p>
          <a:p>
            <a:pPr>
              <a:buFont typeface="+mj-lt"/>
              <a:buAutoNum type="alphaLcParenR"/>
            </a:pPr>
            <a:r>
              <a:rPr lang="en-US" sz="1800" dirty="0"/>
              <a:t>Aravind Eye Care </a:t>
            </a:r>
          </a:p>
          <a:p>
            <a:pPr>
              <a:buFont typeface="+mj-lt"/>
              <a:buAutoNum type="alphaLcParenR"/>
            </a:pPr>
            <a:r>
              <a:rPr lang="en-US" sz="1800" dirty="0"/>
              <a:t>Fortis</a:t>
            </a:r>
          </a:p>
          <a:p>
            <a:pPr>
              <a:buFont typeface="+mj-lt"/>
              <a:buAutoNum type="alphaLcParenR"/>
            </a:pPr>
            <a:r>
              <a:rPr lang="en-US" sz="1800" dirty="0"/>
              <a:t>AIIMS</a:t>
            </a:r>
          </a:p>
          <a:p>
            <a:pPr>
              <a:buFont typeface="+mj-lt"/>
              <a:buAutoNum type="alphaLcParenR"/>
            </a:pPr>
            <a:r>
              <a:rPr lang="en-US" sz="1800" dirty="0"/>
              <a:t>Escort</a:t>
            </a:r>
          </a:p>
          <a:p>
            <a:r>
              <a:rPr lang="en-IN" sz="1800" dirty="0"/>
              <a:t>__________first initiative failed to produce more sales because they didn’t ask their customers the right questions.</a:t>
            </a:r>
          </a:p>
          <a:p>
            <a:pPr>
              <a:buFont typeface="+mj-lt"/>
              <a:buAutoNum type="alphaLcParenR"/>
            </a:pPr>
            <a:r>
              <a:rPr lang="en-IN" sz="1800" dirty="0"/>
              <a:t>McDonalds’</a:t>
            </a:r>
          </a:p>
          <a:p>
            <a:pPr>
              <a:buFont typeface="+mj-lt"/>
              <a:buAutoNum type="alphaLcParenR"/>
            </a:pPr>
            <a:r>
              <a:rPr lang="en-IN" sz="1800" dirty="0"/>
              <a:t>Dominos</a:t>
            </a:r>
          </a:p>
          <a:p>
            <a:pPr>
              <a:buFont typeface="+mj-lt"/>
              <a:buAutoNum type="alphaLcParenR"/>
            </a:pPr>
            <a:r>
              <a:rPr lang="en-IN" sz="1800" dirty="0"/>
              <a:t>KFC</a:t>
            </a:r>
          </a:p>
          <a:p>
            <a:pPr>
              <a:buFont typeface="+mj-lt"/>
              <a:buAutoNum type="alphaLcParenR"/>
            </a:pPr>
            <a:r>
              <a:rPr lang="en-IN" sz="1800" dirty="0"/>
              <a:t>Pizza Hut</a:t>
            </a:r>
          </a:p>
        </p:txBody>
      </p:sp>
      <p:sp>
        <p:nvSpPr>
          <p:cNvPr id="4" name="Date Placeholder 3"/>
          <p:cNvSpPr>
            <a:spLocks noGrp="1"/>
          </p:cNvSpPr>
          <p:nvPr>
            <p:ph type="dt" sz="half" idx="10"/>
          </p:nvPr>
        </p:nvSpPr>
        <p:spPr/>
        <p:txBody>
          <a:bodyPr/>
          <a:lstStyle/>
          <a:p>
            <a:fld id="{22BEEB65-7B56-4B00-A335-17FE794887F4}"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9774721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Discuss the “Why” behind each example (5-WHYS).</a:t>
            </a:r>
          </a:p>
          <a:p>
            <a:r>
              <a:rPr lang="en-IN" sz="1800" dirty="0"/>
              <a:t>Describe the Higher Purpose.</a:t>
            </a:r>
          </a:p>
          <a:p>
            <a:r>
              <a:rPr lang="en-IN" sz="1800" dirty="0"/>
              <a:t>Explain Visualization and it’s importance in design thinking.</a:t>
            </a:r>
          </a:p>
          <a:p>
            <a:r>
              <a:rPr lang="en-IN" sz="1800" dirty="0"/>
              <a:t>Illustrate reflections on wheel of life (in-class activity for visualization &amp; Wheel of Life).</a:t>
            </a:r>
          </a:p>
          <a:p>
            <a:r>
              <a:rPr lang="en-IN" sz="1800" dirty="0"/>
              <a:t>How we can link reflection of wheels with Balancing Priorities.</a:t>
            </a:r>
          </a:p>
          <a:p>
            <a:r>
              <a:rPr lang="en-IN" sz="1800" dirty="0"/>
              <a:t>Summarize DBS Singapore and Bank of Americas’ Keep the Change Campaign. </a:t>
            </a:r>
          </a:p>
          <a:p>
            <a:r>
              <a:rPr lang="en-IN" sz="1800" dirty="0"/>
              <a:t>Discuss Litter of Light &amp; Arvind Eye Care.</a:t>
            </a:r>
            <a:endParaRPr lang="en-US" sz="1800" dirty="0"/>
          </a:p>
        </p:txBody>
      </p:sp>
      <p:sp>
        <p:nvSpPr>
          <p:cNvPr id="4" name="Date Placeholder 3"/>
          <p:cNvSpPr>
            <a:spLocks noGrp="1"/>
          </p:cNvSpPr>
          <p:nvPr>
            <p:ph type="dt" sz="half" idx="10"/>
          </p:nvPr>
        </p:nvSpPr>
        <p:spPr/>
        <p:txBody>
          <a:bodyPr/>
          <a:lstStyle/>
          <a:p>
            <a:fld id="{AFF620E0-B611-44EC-B280-70323DAC39A7}"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9195401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290A5E-6BD8-4FE7-9344-9FBF762DCECD}"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105" dirty="0">
                <a:solidFill>
                  <a:schemeClr val="tx1"/>
                </a:solidFill>
              </a:rPr>
              <a:t>McDonald’s</a:t>
            </a:r>
            <a:r>
              <a:rPr lang="en-IN" sz="2400" spc="-25" dirty="0">
                <a:solidFill>
                  <a:schemeClr val="tx1"/>
                </a:solidFill>
              </a:rPr>
              <a:t> </a:t>
            </a:r>
            <a:r>
              <a:rPr lang="en-IN" sz="2400" spc="80" dirty="0">
                <a:solidFill>
                  <a:schemeClr val="tx1"/>
                </a:solidFill>
              </a:rPr>
              <a:t>Milkshake</a:t>
            </a:r>
            <a:r>
              <a:rPr lang="en-IN" sz="2400" spc="20" dirty="0">
                <a:solidFill>
                  <a:schemeClr val="tx1"/>
                </a:solidFill>
              </a:rPr>
              <a:t> </a:t>
            </a:r>
            <a:r>
              <a:rPr lang="en-IN" sz="2400" spc="-135" dirty="0">
                <a:solidFill>
                  <a:schemeClr val="tx1"/>
                </a:solidFill>
              </a:rPr>
              <a:t>– </a:t>
            </a:r>
            <a:r>
              <a:rPr lang="en-IN" sz="2400" spc="140" dirty="0">
                <a:solidFill>
                  <a:schemeClr val="tx1"/>
                </a:solidFill>
              </a:rPr>
              <a:t>Job</a:t>
            </a:r>
            <a:r>
              <a:rPr lang="en-IN" sz="2400" spc="-50" dirty="0">
                <a:solidFill>
                  <a:schemeClr val="tx1"/>
                </a:solidFill>
              </a:rPr>
              <a:t> </a:t>
            </a:r>
            <a:r>
              <a:rPr lang="en-IN" sz="2400" spc="145" dirty="0">
                <a:solidFill>
                  <a:schemeClr val="tx1"/>
                </a:solidFill>
              </a:rPr>
              <a:t>to</a:t>
            </a:r>
            <a:r>
              <a:rPr lang="en-IN" sz="2400" spc="-95" dirty="0">
                <a:solidFill>
                  <a:schemeClr val="tx1"/>
                </a:solidFill>
              </a:rPr>
              <a:t> </a:t>
            </a:r>
            <a:r>
              <a:rPr lang="en-IN" sz="2400" spc="130" dirty="0">
                <a:solidFill>
                  <a:schemeClr val="tx1"/>
                </a:solidFill>
              </a:rPr>
              <a:t>be</a:t>
            </a:r>
            <a:r>
              <a:rPr lang="en-IN" sz="2400" spc="-90" dirty="0">
                <a:solidFill>
                  <a:schemeClr val="tx1"/>
                </a:solidFill>
              </a:rPr>
              <a:t> </a:t>
            </a:r>
            <a:r>
              <a:rPr lang="en-IN" sz="2400" spc="114" dirty="0">
                <a:solidFill>
                  <a:schemeClr val="tx1"/>
                </a:solidFill>
              </a:rPr>
              <a:t>done</a:t>
            </a:r>
            <a:r>
              <a:rPr lang="en-IN" sz="2400" spc="-70" dirty="0">
                <a:solidFill>
                  <a:schemeClr val="tx1"/>
                </a:solidFill>
              </a:rPr>
              <a:t> </a:t>
            </a:r>
            <a:r>
              <a:rPr lang="en-IN" sz="2400" spc="130" dirty="0">
                <a:solidFill>
                  <a:schemeClr val="tx1"/>
                </a:solidFill>
              </a:rPr>
              <a:t>theory</a:t>
            </a:r>
            <a:r>
              <a:rPr lang="en-IN" sz="2400" dirty="0">
                <a:solidFill>
                  <a:schemeClr val="tx1"/>
                </a:solidFill>
              </a:rPr>
              <a:t>  </a:t>
            </a:r>
            <a:r>
              <a:rPr lang="en-US" sz="2400" dirty="0">
                <a:solidFill>
                  <a:schemeClr val="tx1"/>
                </a:solidFill>
              </a:rPr>
              <a:t>(CO1)</a:t>
            </a:r>
          </a:p>
        </p:txBody>
      </p:sp>
      <p:sp>
        <p:nvSpPr>
          <p:cNvPr id="8" name="object 3">
            <a:extLst>
              <a:ext uri="{FF2B5EF4-FFF2-40B4-BE49-F238E27FC236}">
                <a16:creationId xmlns:a16="http://schemas.microsoft.com/office/drawing/2014/main" id="{116E36B4-79A7-FADF-698B-821DC3837052}"/>
              </a:ext>
            </a:extLst>
          </p:cNvPr>
          <p:cNvSpPr/>
          <p:nvPr/>
        </p:nvSpPr>
        <p:spPr>
          <a:xfrm>
            <a:off x="2365668" y="1886748"/>
            <a:ext cx="4412663" cy="3725855"/>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3683459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290A5E-6BD8-4FE7-9344-9FBF762DCECD}"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105" dirty="0">
                <a:solidFill>
                  <a:schemeClr val="tx1"/>
                </a:solidFill>
              </a:rPr>
              <a:t>McDonald’s</a:t>
            </a:r>
            <a:r>
              <a:rPr lang="en-IN" sz="2400" spc="-25" dirty="0">
                <a:solidFill>
                  <a:schemeClr val="tx1"/>
                </a:solidFill>
              </a:rPr>
              <a:t> </a:t>
            </a:r>
            <a:r>
              <a:rPr lang="en-IN" sz="2400" spc="80" dirty="0">
                <a:solidFill>
                  <a:schemeClr val="tx1"/>
                </a:solidFill>
              </a:rPr>
              <a:t>Milkshake</a:t>
            </a:r>
            <a:r>
              <a:rPr lang="en-IN" sz="2400" spc="20" dirty="0">
                <a:solidFill>
                  <a:schemeClr val="tx1"/>
                </a:solidFill>
              </a:rPr>
              <a:t> </a:t>
            </a:r>
            <a:r>
              <a:rPr lang="en-IN" sz="2400" spc="-135" dirty="0">
                <a:solidFill>
                  <a:schemeClr val="tx1"/>
                </a:solidFill>
              </a:rPr>
              <a:t>– </a:t>
            </a:r>
            <a:r>
              <a:rPr lang="en-IN" sz="2400" spc="140" dirty="0">
                <a:solidFill>
                  <a:schemeClr val="tx1"/>
                </a:solidFill>
              </a:rPr>
              <a:t>Job</a:t>
            </a:r>
            <a:r>
              <a:rPr lang="en-IN" sz="2400" spc="-50" dirty="0">
                <a:solidFill>
                  <a:schemeClr val="tx1"/>
                </a:solidFill>
              </a:rPr>
              <a:t> </a:t>
            </a:r>
            <a:r>
              <a:rPr lang="en-IN" sz="2400" spc="145" dirty="0">
                <a:solidFill>
                  <a:schemeClr val="tx1"/>
                </a:solidFill>
              </a:rPr>
              <a:t>to</a:t>
            </a:r>
            <a:r>
              <a:rPr lang="en-IN" sz="2400" spc="-95" dirty="0">
                <a:solidFill>
                  <a:schemeClr val="tx1"/>
                </a:solidFill>
              </a:rPr>
              <a:t> </a:t>
            </a:r>
            <a:r>
              <a:rPr lang="en-IN" sz="2400" spc="130" dirty="0">
                <a:solidFill>
                  <a:schemeClr val="tx1"/>
                </a:solidFill>
              </a:rPr>
              <a:t>be</a:t>
            </a:r>
            <a:r>
              <a:rPr lang="en-IN" sz="2400" spc="-90" dirty="0">
                <a:solidFill>
                  <a:schemeClr val="tx1"/>
                </a:solidFill>
              </a:rPr>
              <a:t> </a:t>
            </a:r>
            <a:r>
              <a:rPr lang="en-IN" sz="2400" spc="114" dirty="0">
                <a:solidFill>
                  <a:schemeClr val="tx1"/>
                </a:solidFill>
              </a:rPr>
              <a:t>done</a:t>
            </a:r>
            <a:r>
              <a:rPr lang="en-IN" sz="2400" spc="-70" dirty="0">
                <a:solidFill>
                  <a:schemeClr val="tx1"/>
                </a:solidFill>
              </a:rPr>
              <a:t> </a:t>
            </a:r>
            <a:r>
              <a:rPr lang="en-IN" sz="2400" spc="130" dirty="0">
                <a:solidFill>
                  <a:schemeClr val="tx1"/>
                </a:solidFill>
              </a:rPr>
              <a:t>theory</a:t>
            </a:r>
            <a:r>
              <a:rPr lang="en-IN" sz="2400" dirty="0">
                <a:solidFill>
                  <a:schemeClr val="tx1"/>
                </a:solidFill>
              </a:rPr>
              <a:t>  </a:t>
            </a:r>
            <a:r>
              <a:rPr lang="en-US" sz="2400" dirty="0">
                <a:solidFill>
                  <a:schemeClr val="tx1"/>
                </a:solidFill>
              </a:rPr>
              <a:t>(CO1)</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3" name="TextBox 2">
            <a:extLst>
              <a:ext uri="{FF2B5EF4-FFF2-40B4-BE49-F238E27FC236}">
                <a16:creationId xmlns:a16="http://schemas.microsoft.com/office/drawing/2014/main" id="{FBD0ED54-6A0D-2E53-5922-D223B80F3D53}"/>
              </a:ext>
            </a:extLst>
          </p:cNvPr>
          <p:cNvSpPr txBox="1"/>
          <p:nvPr/>
        </p:nvSpPr>
        <p:spPr>
          <a:xfrm>
            <a:off x="914400" y="1905000"/>
            <a:ext cx="6858000" cy="646331"/>
          </a:xfrm>
          <a:prstGeom prst="rect">
            <a:avLst/>
          </a:prstGeom>
          <a:noFill/>
        </p:spPr>
        <p:txBody>
          <a:bodyPr wrap="square">
            <a:spAutoFit/>
          </a:bodyPr>
          <a:lstStyle/>
          <a:p>
            <a:r>
              <a:rPr lang="en-IN" dirty="0">
                <a:hlinkClick r:id="rId3"/>
              </a:rPr>
              <a:t>https://concurate.com/how-jtbd-job-to-be-done-theory-helped-mcdonalds/</a:t>
            </a:r>
            <a:endParaRPr lang="en-IN" dirty="0"/>
          </a:p>
        </p:txBody>
      </p:sp>
    </p:spTree>
    <p:extLst>
      <p:ext uri="{BB962C8B-B14F-4D97-AF65-F5344CB8AC3E}">
        <p14:creationId xmlns:p14="http://schemas.microsoft.com/office/powerpoint/2010/main" val="3833047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7A0B67-B833-4DB5-B3D4-CB93AF5BA9E8}" type="datetime1">
              <a:rPr lang="en-US" smtClean="0"/>
              <a:t>1/5/2025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90" dirty="0">
                <a:solidFill>
                  <a:schemeClr val="tx1"/>
                </a:solidFill>
              </a:rPr>
              <a:t>Amazon </a:t>
            </a:r>
            <a:r>
              <a:rPr lang="en-IN" sz="2400" spc="65" dirty="0">
                <a:solidFill>
                  <a:schemeClr val="tx1"/>
                </a:solidFill>
              </a:rPr>
              <a:t>Easy</a:t>
            </a:r>
            <a:r>
              <a:rPr lang="en-IN" sz="2400" spc="-190" dirty="0">
                <a:solidFill>
                  <a:schemeClr val="tx1"/>
                </a:solidFill>
              </a:rPr>
              <a:t> </a:t>
            </a:r>
            <a:r>
              <a:rPr lang="en-IN" sz="2400" spc="90" dirty="0">
                <a:solidFill>
                  <a:schemeClr val="tx1"/>
                </a:solidFill>
              </a:rPr>
              <a:t>Model</a:t>
            </a:r>
            <a:r>
              <a:rPr lang="en-IN" sz="2400" spc="-50" dirty="0">
                <a:solidFill>
                  <a:schemeClr val="tx1"/>
                </a:solidFill>
              </a:rPr>
              <a:t> </a:t>
            </a:r>
            <a:r>
              <a:rPr lang="en-IN" sz="2400" spc="90" dirty="0">
                <a:solidFill>
                  <a:schemeClr val="tx1"/>
                </a:solidFill>
              </a:rPr>
              <a:t>E-Commerce </a:t>
            </a:r>
            <a:r>
              <a:rPr lang="en-IN" sz="2400" spc="150" dirty="0">
                <a:solidFill>
                  <a:schemeClr val="tx1"/>
                </a:solidFill>
              </a:rPr>
              <a:t>for </a:t>
            </a:r>
            <a:r>
              <a:rPr lang="en-IN" sz="2400" spc="80" dirty="0">
                <a:solidFill>
                  <a:schemeClr val="tx1"/>
                </a:solidFill>
              </a:rPr>
              <a:t>Rural</a:t>
            </a:r>
            <a:r>
              <a:rPr lang="en-IN" sz="2400" spc="-409" dirty="0">
                <a:solidFill>
                  <a:schemeClr val="tx1"/>
                </a:solidFill>
              </a:rPr>
              <a:t> </a:t>
            </a:r>
            <a:r>
              <a:rPr lang="en-IN" sz="2400" spc="110" dirty="0">
                <a:solidFill>
                  <a:schemeClr val="tx1"/>
                </a:solidFill>
              </a:rPr>
              <a:t>India</a:t>
            </a:r>
            <a:r>
              <a:rPr lang="en-IN" sz="2400" dirty="0">
                <a:solidFill>
                  <a:schemeClr val="tx1"/>
                </a:solidFill>
              </a:rPr>
              <a:t>  </a:t>
            </a:r>
            <a:r>
              <a:rPr lang="en-US" sz="2400" dirty="0">
                <a:solidFill>
                  <a:schemeClr val="tx1"/>
                </a:solidFill>
              </a:rPr>
              <a:t>(CO1)</a:t>
            </a:r>
          </a:p>
        </p:txBody>
      </p:sp>
      <p:sp>
        <p:nvSpPr>
          <p:cNvPr id="8" name="object 2">
            <a:extLst>
              <a:ext uri="{FF2B5EF4-FFF2-40B4-BE49-F238E27FC236}">
                <a16:creationId xmlns:a16="http://schemas.microsoft.com/office/drawing/2014/main" id="{0A4779CB-189B-F51A-106C-0F4FAF9FBA7F}"/>
              </a:ext>
            </a:extLst>
          </p:cNvPr>
          <p:cNvSpPr/>
          <p:nvPr/>
        </p:nvSpPr>
        <p:spPr>
          <a:xfrm>
            <a:off x="83820" y="1143000"/>
            <a:ext cx="3858767" cy="4706110"/>
          </a:xfrm>
          <a:prstGeom prst="rect">
            <a:avLst/>
          </a:prstGeom>
          <a:blipFill>
            <a:blip r:embed="rId2" cstate="print"/>
            <a:stretch>
              <a:fillRect/>
            </a:stretch>
          </a:blipFill>
        </p:spPr>
        <p:txBody>
          <a:bodyPr wrap="square" lIns="0" tIns="0" rIns="0" bIns="0" rtlCol="0"/>
          <a:lstStyle/>
          <a:p>
            <a:endParaRPr/>
          </a:p>
        </p:txBody>
      </p:sp>
      <p:sp>
        <p:nvSpPr>
          <p:cNvPr id="10" name="object 3">
            <a:extLst>
              <a:ext uri="{FF2B5EF4-FFF2-40B4-BE49-F238E27FC236}">
                <a16:creationId xmlns:a16="http://schemas.microsoft.com/office/drawing/2014/main" id="{1D7498C6-398F-299F-0286-0703A993AA7A}"/>
              </a:ext>
            </a:extLst>
          </p:cNvPr>
          <p:cNvSpPr/>
          <p:nvPr/>
        </p:nvSpPr>
        <p:spPr>
          <a:xfrm>
            <a:off x="3998976" y="1057655"/>
            <a:ext cx="4953000" cy="3300984"/>
          </a:xfrm>
          <a:prstGeom prst="rect">
            <a:avLst/>
          </a:prstGeom>
          <a:blipFill>
            <a:blip r:embed="rId3" cstate="print"/>
            <a:stretch>
              <a:fillRect/>
            </a:stretch>
          </a:blipFill>
        </p:spPr>
        <p:txBody>
          <a:bodyPr wrap="square" lIns="0" tIns="0" rIns="0" bIns="0" rtlCol="0"/>
          <a:lstStyle/>
          <a:p>
            <a:endParaRPr/>
          </a:p>
        </p:txBody>
      </p:sp>
      <p:sp>
        <p:nvSpPr>
          <p:cNvPr id="11" name="Footer Placeholder 4">
            <a:extLst>
              <a:ext uri="{FF2B5EF4-FFF2-40B4-BE49-F238E27FC236}">
                <a16:creationId xmlns:a16="http://schemas.microsoft.com/office/drawing/2014/main" id="{D13A8C3A-6BF4-C7FE-AD56-DA3A1057DC1C}"/>
              </a:ext>
            </a:extLst>
          </p:cNvPr>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394304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7A0B67-B833-4DB5-B3D4-CB93AF5BA9E8}" type="datetime1">
              <a:rPr lang="en-US" smtClean="0"/>
              <a:t>1/5/2025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90" dirty="0">
                <a:solidFill>
                  <a:schemeClr val="tx1"/>
                </a:solidFill>
              </a:rPr>
              <a:t>Amazon </a:t>
            </a:r>
            <a:r>
              <a:rPr lang="en-IN" sz="2400" spc="65" dirty="0">
                <a:solidFill>
                  <a:schemeClr val="tx1"/>
                </a:solidFill>
              </a:rPr>
              <a:t>Easy</a:t>
            </a:r>
            <a:r>
              <a:rPr lang="en-IN" sz="2400" spc="-190" dirty="0">
                <a:solidFill>
                  <a:schemeClr val="tx1"/>
                </a:solidFill>
              </a:rPr>
              <a:t> </a:t>
            </a:r>
            <a:r>
              <a:rPr lang="en-IN" sz="2400" spc="90" dirty="0">
                <a:solidFill>
                  <a:schemeClr val="tx1"/>
                </a:solidFill>
              </a:rPr>
              <a:t>Model</a:t>
            </a:r>
            <a:r>
              <a:rPr lang="en-IN" sz="2400" spc="-50" dirty="0">
                <a:solidFill>
                  <a:schemeClr val="tx1"/>
                </a:solidFill>
              </a:rPr>
              <a:t> </a:t>
            </a:r>
            <a:r>
              <a:rPr lang="en-IN" sz="2400" spc="90" dirty="0">
                <a:solidFill>
                  <a:schemeClr val="tx1"/>
                </a:solidFill>
              </a:rPr>
              <a:t>E-Commerce </a:t>
            </a:r>
            <a:r>
              <a:rPr lang="en-IN" sz="2400" spc="150" dirty="0">
                <a:solidFill>
                  <a:schemeClr val="tx1"/>
                </a:solidFill>
              </a:rPr>
              <a:t>for </a:t>
            </a:r>
            <a:r>
              <a:rPr lang="en-IN" sz="2400" spc="80" dirty="0">
                <a:solidFill>
                  <a:schemeClr val="tx1"/>
                </a:solidFill>
              </a:rPr>
              <a:t>Rural</a:t>
            </a:r>
            <a:r>
              <a:rPr lang="en-IN" sz="2400" spc="-409" dirty="0">
                <a:solidFill>
                  <a:schemeClr val="tx1"/>
                </a:solidFill>
              </a:rPr>
              <a:t> </a:t>
            </a:r>
            <a:r>
              <a:rPr lang="en-IN" sz="2400" spc="110" dirty="0">
                <a:solidFill>
                  <a:schemeClr val="tx1"/>
                </a:solidFill>
              </a:rPr>
              <a:t>India</a:t>
            </a:r>
            <a:r>
              <a:rPr lang="en-IN" sz="2400" dirty="0">
                <a:solidFill>
                  <a:schemeClr val="tx1"/>
                </a:solidFill>
              </a:rPr>
              <a:t>  </a:t>
            </a:r>
            <a:r>
              <a:rPr lang="en-US" sz="2400" dirty="0">
                <a:solidFill>
                  <a:schemeClr val="tx1"/>
                </a:solidFill>
              </a:rPr>
              <a:t>(CO1)</a:t>
            </a:r>
          </a:p>
        </p:txBody>
      </p:sp>
      <p:sp>
        <p:nvSpPr>
          <p:cNvPr id="11" name="Footer Placeholder 4">
            <a:extLst>
              <a:ext uri="{FF2B5EF4-FFF2-40B4-BE49-F238E27FC236}">
                <a16:creationId xmlns:a16="http://schemas.microsoft.com/office/drawing/2014/main" id="{D13A8C3A-6BF4-C7FE-AD56-DA3A1057DC1C}"/>
              </a:ext>
            </a:extLst>
          </p:cNvPr>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3" name="TextBox 2">
            <a:extLst>
              <a:ext uri="{FF2B5EF4-FFF2-40B4-BE49-F238E27FC236}">
                <a16:creationId xmlns:a16="http://schemas.microsoft.com/office/drawing/2014/main" id="{591EFCA2-8F11-E33C-C943-1E77677A6C61}"/>
              </a:ext>
            </a:extLst>
          </p:cNvPr>
          <p:cNvSpPr txBox="1"/>
          <p:nvPr/>
        </p:nvSpPr>
        <p:spPr>
          <a:xfrm>
            <a:off x="457200" y="843028"/>
            <a:ext cx="7924800" cy="5632311"/>
          </a:xfrm>
          <a:prstGeom prst="rect">
            <a:avLst/>
          </a:prstGeom>
          <a:noFill/>
        </p:spPr>
        <p:txBody>
          <a:bodyPr wrap="square">
            <a:spAutoFit/>
          </a:bodyPr>
          <a:lstStyle/>
          <a:p>
            <a:pPr algn="l"/>
            <a:r>
              <a:rPr lang="en-US" b="0" i="0" dirty="0">
                <a:solidFill>
                  <a:srgbClr val="050505"/>
                </a:solidFill>
                <a:effectLst/>
                <a:latin typeface="inherit"/>
              </a:rPr>
              <a:t>To hack into India’s 900 million+ rural population, Amazon has been opening physical stores in India. It's called the 'Amazon easy' model. A short case study.</a:t>
            </a:r>
          </a:p>
          <a:p>
            <a:pPr algn="l"/>
            <a:r>
              <a:rPr lang="en-US" b="0" i="0" dirty="0">
                <a:solidFill>
                  <a:srgbClr val="050505"/>
                </a:solidFill>
                <a:effectLst/>
                <a:latin typeface="inherit"/>
              </a:rPr>
              <a:t>Amazon faced 3 main issues in expanding into rural India:</a:t>
            </a:r>
          </a:p>
          <a:p>
            <a:pPr algn="l"/>
            <a:r>
              <a:rPr lang="en-US" b="0" i="0" dirty="0">
                <a:solidFill>
                  <a:srgbClr val="050505"/>
                </a:solidFill>
                <a:effectLst/>
                <a:latin typeface="inherit"/>
              </a:rPr>
              <a:t>1) The majority had never shopped online</a:t>
            </a:r>
          </a:p>
          <a:p>
            <a:pPr algn="l"/>
            <a:r>
              <a:rPr lang="en-US" b="0" i="0" dirty="0">
                <a:solidFill>
                  <a:srgbClr val="050505"/>
                </a:solidFill>
                <a:effectLst/>
                <a:latin typeface="inherit"/>
              </a:rPr>
              <a:t>2) Deliveries were a nightmare</a:t>
            </a:r>
          </a:p>
          <a:p>
            <a:pPr algn="l"/>
            <a:r>
              <a:rPr lang="en-US" b="0" i="0" dirty="0">
                <a:solidFill>
                  <a:srgbClr val="050505"/>
                </a:solidFill>
                <a:effectLst/>
                <a:latin typeface="inherit"/>
              </a:rPr>
              <a:t>3) In a highly cost-conscious society, trust had to be established</a:t>
            </a:r>
          </a:p>
          <a:p>
            <a:pPr algn="l"/>
            <a:r>
              <a:rPr lang="en-US" b="0" i="0" dirty="0">
                <a:solidFill>
                  <a:srgbClr val="050505"/>
                </a:solidFill>
                <a:effectLst/>
                <a:latin typeface="inherit"/>
              </a:rPr>
              <a:t>So this is what they did (in 3 steps)</a:t>
            </a:r>
          </a:p>
          <a:p>
            <a:pPr algn="l"/>
            <a:r>
              <a:rPr lang="en-US" b="0" i="0" dirty="0">
                <a:solidFill>
                  <a:srgbClr val="050505"/>
                </a:solidFill>
                <a:effectLst/>
                <a:latin typeface="inherit"/>
              </a:rPr>
              <a:t>STEP 1- Establish Trust</a:t>
            </a:r>
          </a:p>
          <a:p>
            <a:pPr algn="l"/>
            <a:r>
              <a:rPr lang="en-US" b="0" i="0" dirty="0">
                <a:solidFill>
                  <a:srgbClr val="050505"/>
                </a:solidFill>
                <a:effectLst/>
                <a:latin typeface="inherit"/>
              </a:rPr>
              <a:t>Amazon set up ‘Amazon easy' to help people shop online. These shops also gave Amazon a familiar physical presence</a:t>
            </a:r>
          </a:p>
          <a:p>
            <a:pPr algn="l"/>
            <a:r>
              <a:rPr lang="en-US" b="0" i="0" dirty="0">
                <a:solidFill>
                  <a:srgbClr val="050505"/>
                </a:solidFill>
                <a:effectLst/>
                <a:latin typeface="inherit"/>
              </a:rPr>
              <a:t>STEP 2- Educate</a:t>
            </a:r>
          </a:p>
          <a:p>
            <a:pPr algn="l"/>
            <a:r>
              <a:rPr lang="en-US" b="0" i="0" dirty="0">
                <a:solidFill>
                  <a:srgbClr val="050505"/>
                </a:solidFill>
                <a:effectLst/>
                <a:latin typeface="inherit"/>
              </a:rPr>
              <a:t>Amazon staff in these shops teach customers how to search for products, pick the right size, and help order it.</a:t>
            </a:r>
          </a:p>
          <a:p>
            <a:pPr algn="l"/>
            <a:r>
              <a:rPr lang="en-US" b="0" i="0" dirty="0">
                <a:solidFill>
                  <a:srgbClr val="050505"/>
                </a:solidFill>
                <a:effectLst/>
                <a:latin typeface="inherit"/>
              </a:rPr>
              <a:t>Interestingly, Amazon had to get educated too.</a:t>
            </a:r>
          </a:p>
          <a:p>
            <a:pPr algn="l"/>
            <a:r>
              <a:rPr lang="en-US" b="0" i="0" dirty="0">
                <a:solidFill>
                  <a:srgbClr val="050505"/>
                </a:solidFill>
                <a:effectLst/>
                <a:latin typeface="inherit"/>
              </a:rPr>
              <a:t>They </a:t>
            </a:r>
            <a:r>
              <a:rPr lang="en-US" b="0" i="0" dirty="0" err="1">
                <a:solidFill>
                  <a:srgbClr val="050505"/>
                </a:solidFill>
                <a:effectLst/>
                <a:latin typeface="inherit"/>
              </a:rPr>
              <a:t>realised</a:t>
            </a:r>
            <a:r>
              <a:rPr lang="en-US" b="0" i="0" dirty="0">
                <a:solidFill>
                  <a:srgbClr val="050505"/>
                </a:solidFill>
                <a:effectLst/>
                <a:latin typeface="inherit"/>
              </a:rPr>
              <a:t>,</a:t>
            </a:r>
          </a:p>
          <a:p>
            <a:pPr algn="l"/>
            <a:r>
              <a:rPr lang="en-US" b="0" i="0" dirty="0">
                <a:solidFill>
                  <a:srgbClr val="050505"/>
                </a:solidFill>
                <a:effectLst/>
                <a:latin typeface="inherit"/>
              </a:rPr>
              <a:t>1) People mistook the ‘search symbol’ for a table tennis bat. So they included pop-up hints in Hindi. The concept of ‘cart’ was also unknown. So Amazon changed ‘add to cart’ icon to a ‘bag’ icon.</a:t>
            </a:r>
          </a:p>
          <a:p>
            <a:pPr algn="l"/>
            <a:r>
              <a:rPr lang="en-US" b="0" i="0" dirty="0">
                <a:solidFill>
                  <a:srgbClr val="050505"/>
                </a:solidFill>
                <a:effectLst/>
                <a:latin typeface="inherit"/>
              </a:rPr>
              <a:t>2) Analysis showed- people left Amazon to search for videos of products before buying them. So Amazon included video descriptions on the product pages itself.</a:t>
            </a:r>
          </a:p>
        </p:txBody>
      </p:sp>
    </p:spTree>
    <p:extLst>
      <p:ext uri="{BB962C8B-B14F-4D97-AF65-F5344CB8AC3E}">
        <p14:creationId xmlns:p14="http://schemas.microsoft.com/office/powerpoint/2010/main" val="2500721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7A0B67-B833-4DB5-B3D4-CB93AF5BA9E8}" type="datetime1">
              <a:rPr lang="en-US" smtClean="0"/>
              <a:t>1/5/2025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90" dirty="0">
                <a:solidFill>
                  <a:schemeClr val="tx1"/>
                </a:solidFill>
              </a:rPr>
              <a:t>Amazon </a:t>
            </a:r>
            <a:r>
              <a:rPr lang="en-IN" sz="2400" spc="65" dirty="0">
                <a:solidFill>
                  <a:schemeClr val="tx1"/>
                </a:solidFill>
              </a:rPr>
              <a:t>Easy</a:t>
            </a:r>
            <a:r>
              <a:rPr lang="en-IN" sz="2400" spc="-190" dirty="0">
                <a:solidFill>
                  <a:schemeClr val="tx1"/>
                </a:solidFill>
              </a:rPr>
              <a:t> </a:t>
            </a:r>
            <a:r>
              <a:rPr lang="en-IN" sz="2400" spc="90" dirty="0">
                <a:solidFill>
                  <a:schemeClr val="tx1"/>
                </a:solidFill>
              </a:rPr>
              <a:t>Model</a:t>
            </a:r>
            <a:r>
              <a:rPr lang="en-IN" sz="2400" spc="-50" dirty="0">
                <a:solidFill>
                  <a:schemeClr val="tx1"/>
                </a:solidFill>
              </a:rPr>
              <a:t> </a:t>
            </a:r>
            <a:r>
              <a:rPr lang="en-IN" sz="2400" spc="90" dirty="0">
                <a:solidFill>
                  <a:schemeClr val="tx1"/>
                </a:solidFill>
              </a:rPr>
              <a:t>E-Commerce </a:t>
            </a:r>
            <a:r>
              <a:rPr lang="en-IN" sz="2400" spc="150" dirty="0">
                <a:solidFill>
                  <a:schemeClr val="tx1"/>
                </a:solidFill>
              </a:rPr>
              <a:t>for </a:t>
            </a:r>
            <a:r>
              <a:rPr lang="en-IN" sz="2400" spc="80" dirty="0">
                <a:solidFill>
                  <a:schemeClr val="tx1"/>
                </a:solidFill>
              </a:rPr>
              <a:t>Rural</a:t>
            </a:r>
            <a:r>
              <a:rPr lang="en-IN" sz="2400" spc="-409" dirty="0">
                <a:solidFill>
                  <a:schemeClr val="tx1"/>
                </a:solidFill>
              </a:rPr>
              <a:t> </a:t>
            </a:r>
            <a:r>
              <a:rPr lang="en-IN" sz="2400" spc="110" dirty="0">
                <a:solidFill>
                  <a:schemeClr val="tx1"/>
                </a:solidFill>
              </a:rPr>
              <a:t>India</a:t>
            </a:r>
            <a:r>
              <a:rPr lang="en-IN" sz="2400" dirty="0">
                <a:solidFill>
                  <a:schemeClr val="tx1"/>
                </a:solidFill>
              </a:rPr>
              <a:t>  </a:t>
            </a:r>
            <a:r>
              <a:rPr lang="en-US" sz="2400" dirty="0">
                <a:solidFill>
                  <a:schemeClr val="tx1"/>
                </a:solidFill>
              </a:rPr>
              <a:t>(CO1)</a:t>
            </a:r>
          </a:p>
        </p:txBody>
      </p:sp>
      <p:sp>
        <p:nvSpPr>
          <p:cNvPr id="11" name="Footer Placeholder 4">
            <a:extLst>
              <a:ext uri="{FF2B5EF4-FFF2-40B4-BE49-F238E27FC236}">
                <a16:creationId xmlns:a16="http://schemas.microsoft.com/office/drawing/2014/main" id="{D13A8C3A-6BF4-C7FE-AD56-DA3A1057DC1C}"/>
              </a:ext>
            </a:extLst>
          </p:cNvPr>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3" name="TextBox 2">
            <a:extLst>
              <a:ext uri="{FF2B5EF4-FFF2-40B4-BE49-F238E27FC236}">
                <a16:creationId xmlns:a16="http://schemas.microsoft.com/office/drawing/2014/main" id="{591EFCA2-8F11-E33C-C943-1E77677A6C61}"/>
              </a:ext>
            </a:extLst>
          </p:cNvPr>
          <p:cNvSpPr txBox="1"/>
          <p:nvPr/>
        </p:nvSpPr>
        <p:spPr>
          <a:xfrm>
            <a:off x="457200" y="1689478"/>
            <a:ext cx="7924800" cy="3693319"/>
          </a:xfrm>
          <a:prstGeom prst="rect">
            <a:avLst/>
          </a:prstGeom>
          <a:noFill/>
        </p:spPr>
        <p:txBody>
          <a:bodyPr wrap="square">
            <a:spAutoFit/>
          </a:bodyPr>
          <a:lstStyle/>
          <a:p>
            <a:pPr algn="l"/>
            <a:r>
              <a:rPr lang="en-US" b="0" i="0" dirty="0">
                <a:solidFill>
                  <a:srgbClr val="050505"/>
                </a:solidFill>
                <a:effectLst/>
                <a:latin typeface="inherit"/>
              </a:rPr>
              <a:t>STEP 3- Simplify Deliveries </a:t>
            </a:r>
          </a:p>
          <a:p>
            <a:pPr algn="l"/>
            <a:r>
              <a:rPr lang="en-US" b="0" i="0" dirty="0">
                <a:solidFill>
                  <a:srgbClr val="050505"/>
                </a:solidFill>
                <a:effectLst/>
                <a:latin typeface="inherit"/>
              </a:rPr>
              <a:t>Extraordinarily, people can come to stores to pickup orders, actually try on clothes &amp; only then pay.</a:t>
            </a:r>
          </a:p>
          <a:p>
            <a:pPr algn="l"/>
            <a:r>
              <a:rPr lang="en-US" b="0" i="0" dirty="0">
                <a:solidFill>
                  <a:srgbClr val="050505"/>
                </a:solidFill>
                <a:effectLst/>
                <a:latin typeface="inherit"/>
              </a:rPr>
              <a:t>Yet, deliveries had to be simplified. Vague landmarks like ‘behind the temple’ meant that local knowledge was essential. </a:t>
            </a:r>
          </a:p>
          <a:p>
            <a:pPr algn="l"/>
            <a:r>
              <a:rPr lang="en-US" b="0" i="0" dirty="0">
                <a:solidFill>
                  <a:srgbClr val="050505"/>
                </a:solidFill>
                <a:effectLst/>
                <a:latin typeface="inherit"/>
              </a:rPr>
              <a:t>So Amazon launched an ‘I have space’ program to partner with local store owners, who would both store as well as deliver goods in their localities.</a:t>
            </a:r>
          </a:p>
          <a:p>
            <a:pPr algn="l"/>
            <a:r>
              <a:rPr lang="en-US" b="0" i="0" dirty="0">
                <a:solidFill>
                  <a:srgbClr val="050505"/>
                </a:solidFill>
                <a:effectLst/>
                <a:latin typeface="inherit"/>
              </a:rPr>
              <a:t>Flipkart has a similar program. They work with 1.6 million shops or ‘</a:t>
            </a:r>
            <a:r>
              <a:rPr lang="en-US" b="0" i="0" dirty="0" err="1">
                <a:solidFill>
                  <a:srgbClr val="050505"/>
                </a:solidFill>
                <a:effectLst/>
                <a:latin typeface="inherit"/>
              </a:rPr>
              <a:t>kiranas</a:t>
            </a:r>
            <a:r>
              <a:rPr lang="en-US" b="0" i="0" dirty="0">
                <a:solidFill>
                  <a:srgbClr val="050505"/>
                </a:solidFill>
                <a:effectLst/>
                <a:latin typeface="inherit"/>
              </a:rPr>
              <a:t>’. Amazon just has 28,000 right now, but you bet they will scale fast. </a:t>
            </a:r>
          </a:p>
          <a:p>
            <a:pPr algn="l"/>
            <a:r>
              <a:rPr lang="en-US" b="0" i="0" dirty="0">
                <a:solidFill>
                  <a:srgbClr val="050505"/>
                </a:solidFill>
                <a:effectLst/>
                <a:latin typeface="inherit"/>
              </a:rPr>
              <a:t>This sector is so hot right now, that it even has a nickname - ‘Kirana tech’</a:t>
            </a:r>
          </a:p>
          <a:p>
            <a:pPr algn="l"/>
            <a:r>
              <a:rPr lang="en-US" b="0" i="0" dirty="0">
                <a:solidFill>
                  <a:srgbClr val="050505"/>
                </a:solidFill>
                <a:effectLst/>
                <a:latin typeface="inherit"/>
              </a:rPr>
              <a:t>We are curious to learn from you if there are other companies with smart innovations in rural India.</a:t>
            </a:r>
          </a:p>
          <a:p>
            <a:pPr algn="l"/>
            <a:endParaRPr lang="en-US" b="0" i="0" dirty="0">
              <a:solidFill>
                <a:srgbClr val="050505"/>
              </a:solidFill>
              <a:effectLst/>
              <a:latin typeface="inherit"/>
            </a:endParaRPr>
          </a:p>
        </p:txBody>
      </p:sp>
    </p:spTree>
    <p:extLst>
      <p:ext uri="{BB962C8B-B14F-4D97-AF65-F5344CB8AC3E}">
        <p14:creationId xmlns:p14="http://schemas.microsoft.com/office/powerpoint/2010/main" val="29698855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24A39AC-F767-4B03-9F5F-1FDB28E9AB67}" type="datetime1">
              <a:rPr lang="en-US" smtClean="0"/>
              <a:t>1/5/2025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110" dirty="0">
                <a:solidFill>
                  <a:schemeClr val="tx1"/>
                </a:solidFill>
              </a:rPr>
              <a:t>Gillette</a:t>
            </a:r>
            <a:r>
              <a:rPr lang="en-IN" sz="2400" spc="-30" dirty="0">
                <a:solidFill>
                  <a:schemeClr val="tx1"/>
                </a:solidFill>
              </a:rPr>
              <a:t> </a:t>
            </a:r>
            <a:r>
              <a:rPr lang="en-IN" sz="2400" spc="-135" dirty="0">
                <a:solidFill>
                  <a:schemeClr val="tx1"/>
                </a:solidFill>
              </a:rPr>
              <a:t>–  </a:t>
            </a:r>
            <a:r>
              <a:rPr lang="en-IN" sz="2400" spc="85" dirty="0">
                <a:solidFill>
                  <a:schemeClr val="tx1"/>
                </a:solidFill>
              </a:rPr>
              <a:t>Safety</a:t>
            </a:r>
            <a:r>
              <a:rPr lang="en-IN" sz="2400" spc="-114" dirty="0">
                <a:solidFill>
                  <a:schemeClr val="tx1"/>
                </a:solidFill>
              </a:rPr>
              <a:t> </a:t>
            </a:r>
            <a:r>
              <a:rPr lang="en-IN" sz="2400" spc="105" dirty="0">
                <a:solidFill>
                  <a:schemeClr val="tx1"/>
                </a:solidFill>
              </a:rPr>
              <a:t>First </a:t>
            </a:r>
            <a:r>
              <a:rPr lang="en-US" sz="2400" dirty="0">
                <a:solidFill>
                  <a:schemeClr val="tx1"/>
                </a:solidFill>
              </a:rPr>
              <a:t>(CO1)</a:t>
            </a:r>
          </a:p>
        </p:txBody>
      </p:sp>
      <p:sp>
        <p:nvSpPr>
          <p:cNvPr id="11" name="object 2">
            <a:extLst>
              <a:ext uri="{FF2B5EF4-FFF2-40B4-BE49-F238E27FC236}">
                <a16:creationId xmlns:a16="http://schemas.microsoft.com/office/drawing/2014/main" id="{3640D4C1-DE33-7579-D55C-A8DF9ACCAEFE}"/>
              </a:ext>
            </a:extLst>
          </p:cNvPr>
          <p:cNvSpPr/>
          <p:nvPr/>
        </p:nvSpPr>
        <p:spPr>
          <a:xfrm>
            <a:off x="473765" y="1414908"/>
            <a:ext cx="7775448" cy="4669534"/>
          </a:xfrm>
          <a:prstGeom prst="rect">
            <a:avLst/>
          </a:prstGeom>
          <a:blipFill>
            <a:blip r:embed="rId2" cstate="print"/>
            <a:stretch>
              <a:fillRect/>
            </a:stretch>
          </a:blipFill>
        </p:spPr>
        <p:txBody>
          <a:bodyPr wrap="square" lIns="0" tIns="0" rIns="0" bIns="0" rtlCol="0"/>
          <a:lstStyle/>
          <a:p>
            <a:endParaRPr/>
          </a:p>
        </p:txBody>
      </p:sp>
      <p:sp>
        <p:nvSpPr>
          <p:cNvPr id="8" name="Footer Placeholder 4">
            <a:extLst>
              <a:ext uri="{FF2B5EF4-FFF2-40B4-BE49-F238E27FC236}">
                <a16:creationId xmlns:a16="http://schemas.microsoft.com/office/drawing/2014/main" id="{CC594358-A792-5856-257F-748CDC6383D1}"/>
              </a:ext>
            </a:extLst>
          </p:cNvPr>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624516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24A39AC-F767-4B03-9F5F-1FDB28E9AB67}" type="datetime1">
              <a:rPr lang="en-US" smtClean="0"/>
              <a:t>1/5/2025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110" dirty="0">
                <a:solidFill>
                  <a:schemeClr val="tx1"/>
                </a:solidFill>
              </a:rPr>
              <a:t>Gillette</a:t>
            </a:r>
            <a:r>
              <a:rPr lang="en-IN" sz="2400" spc="-30" dirty="0">
                <a:solidFill>
                  <a:schemeClr val="tx1"/>
                </a:solidFill>
              </a:rPr>
              <a:t> </a:t>
            </a:r>
            <a:r>
              <a:rPr lang="en-IN" sz="2400" spc="-135" dirty="0">
                <a:solidFill>
                  <a:schemeClr val="tx1"/>
                </a:solidFill>
              </a:rPr>
              <a:t>–  </a:t>
            </a:r>
            <a:r>
              <a:rPr lang="en-IN" sz="2400" spc="85" dirty="0">
                <a:solidFill>
                  <a:schemeClr val="tx1"/>
                </a:solidFill>
              </a:rPr>
              <a:t>Safety</a:t>
            </a:r>
            <a:r>
              <a:rPr lang="en-IN" sz="2400" spc="-114" dirty="0">
                <a:solidFill>
                  <a:schemeClr val="tx1"/>
                </a:solidFill>
              </a:rPr>
              <a:t> </a:t>
            </a:r>
            <a:r>
              <a:rPr lang="en-IN" sz="2400" spc="105" dirty="0">
                <a:solidFill>
                  <a:schemeClr val="tx1"/>
                </a:solidFill>
              </a:rPr>
              <a:t>First </a:t>
            </a:r>
            <a:r>
              <a:rPr lang="en-US" sz="2400" dirty="0">
                <a:solidFill>
                  <a:schemeClr val="tx1"/>
                </a:solidFill>
              </a:rPr>
              <a:t>(CO1)</a:t>
            </a:r>
          </a:p>
        </p:txBody>
      </p:sp>
      <p:sp>
        <p:nvSpPr>
          <p:cNvPr id="8" name="Footer Placeholder 4">
            <a:extLst>
              <a:ext uri="{FF2B5EF4-FFF2-40B4-BE49-F238E27FC236}">
                <a16:creationId xmlns:a16="http://schemas.microsoft.com/office/drawing/2014/main" id="{CC594358-A792-5856-257F-748CDC6383D1}"/>
              </a:ext>
            </a:extLst>
          </p:cNvPr>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3" name="TextBox 2">
            <a:hlinkClick r:id="rId3"/>
            <a:extLst>
              <a:ext uri="{FF2B5EF4-FFF2-40B4-BE49-F238E27FC236}">
                <a16:creationId xmlns:a16="http://schemas.microsoft.com/office/drawing/2014/main" id="{B7378843-F752-5E27-AEFC-86CDF078310C}"/>
              </a:ext>
            </a:extLst>
          </p:cNvPr>
          <p:cNvSpPr txBox="1"/>
          <p:nvPr/>
        </p:nvSpPr>
        <p:spPr>
          <a:xfrm>
            <a:off x="900880" y="1828800"/>
            <a:ext cx="7342239" cy="646331"/>
          </a:xfrm>
          <a:prstGeom prst="rect">
            <a:avLst/>
          </a:prstGeom>
          <a:noFill/>
        </p:spPr>
        <p:txBody>
          <a:bodyPr wrap="square">
            <a:spAutoFit/>
          </a:bodyPr>
          <a:lstStyle/>
          <a:p>
            <a:r>
              <a:rPr lang="en-IN" dirty="0">
                <a:hlinkClick r:id="rId3"/>
              </a:rPr>
              <a:t>https://www.businesstoday.in/magazine/lbs-case-study/story/gillette-innovated-improved-its-market-share-in-india-47708-2014-04-04</a:t>
            </a:r>
            <a:endParaRPr lang="en-IN" dirty="0"/>
          </a:p>
        </p:txBody>
      </p:sp>
    </p:spTree>
    <p:extLst>
      <p:ext uri="{BB962C8B-B14F-4D97-AF65-F5344CB8AC3E}">
        <p14:creationId xmlns:p14="http://schemas.microsoft.com/office/powerpoint/2010/main" val="20413910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DE7D45-91F9-4A64-8298-48E6ECE9FED4}"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spc="100" dirty="0">
                <a:solidFill>
                  <a:schemeClr val="tx1"/>
                </a:solidFill>
              </a:rPr>
              <a:t>Design Thinking </a:t>
            </a:r>
            <a:r>
              <a:rPr lang="en-IN" sz="2400" spc="75" dirty="0">
                <a:solidFill>
                  <a:schemeClr val="tx1"/>
                </a:solidFill>
              </a:rPr>
              <a:t>Case</a:t>
            </a:r>
            <a:r>
              <a:rPr lang="en-IN" sz="2400" spc="-340" dirty="0">
                <a:solidFill>
                  <a:schemeClr val="tx1"/>
                </a:solidFill>
              </a:rPr>
              <a:t> </a:t>
            </a:r>
            <a:r>
              <a:rPr lang="en-IN" sz="2400" spc="105" dirty="0">
                <a:solidFill>
                  <a:schemeClr val="tx1"/>
                </a:solidFill>
              </a:rPr>
              <a:t>Study</a:t>
            </a:r>
            <a:r>
              <a:rPr lang="en-IN" sz="2400" spc="-40" dirty="0">
                <a:solidFill>
                  <a:schemeClr val="tx1"/>
                </a:solidFill>
              </a:rPr>
              <a:t> </a:t>
            </a:r>
            <a:r>
              <a:rPr lang="en-IN" sz="2400" spc="-135" dirty="0">
                <a:solidFill>
                  <a:schemeClr val="tx1"/>
                </a:solidFill>
              </a:rPr>
              <a:t>– </a:t>
            </a:r>
            <a:r>
              <a:rPr lang="en-IN" sz="2400" spc="120" dirty="0" err="1">
                <a:solidFill>
                  <a:schemeClr val="tx1"/>
                </a:solidFill>
              </a:rPr>
              <a:t>CareerBuddy</a:t>
            </a:r>
            <a:r>
              <a:rPr lang="en-IN" sz="2400" spc="120" dirty="0">
                <a:solidFill>
                  <a:schemeClr val="tx1"/>
                </a:solidFill>
              </a:rPr>
              <a:t>(CO1)</a:t>
            </a:r>
            <a:endParaRPr lang="en-US" sz="2400" dirty="0">
              <a:solidFill>
                <a:schemeClr val="tx1"/>
              </a:solidFill>
            </a:endParaRPr>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lstStyle/>
          <a:p>
            <a:pPr marL="0" indent="0">
              <a:lnSpc>
                <a:spcPct val="100000"/>
              </a:lnSpc>
              <a:spcBef>
                <a:spcPts val="100"/>
              </a:spcBef>
              <a:buNone/>
            </a:pPr>
            <a:r>
              <a:rPr lang="en-IN" sz="1800" spc="-5" dirty="0">
                <a:latin typeface="Carlito"/>
                <a:cs typeface="Carlito"/>
              </a:rPr>
              <a:t>Case </a:t>
            </a:r>
            <a:r>
              <a:rPr lang="en-IN" sz="1800" spc="-10" dirty="0">
                <a:latin typeface="Carlito"/>
                <a:cs typeface="Carlito"/>
              </a:rPr>
              <a:t>Focuses </a:t>
            </a:r>
            <a:r>
              <a:rPr lang="en-IN" sz="1800" dirty="0">
                <a:latin typeface="Carlito"/>
                <a:cs typeface="Carlito"/>
              </a:rPr>
              <a:t>on </a:t>
            </a:r>
            <a:r>
              <a:rPr lang="en-IN" sz="1800" spc="-15" dirty="0">
                <a:latin typeface="Carlito"/>
                <a:cs typeface="Carlito"/>
              </a:rPr>
              <a:t>failures </a:t>
            </a:r>
            <a:r>
              <a:rPr lang="en-IN" sz="1800" dirty="0">
                <a:latin typeface="Carlito"/>
                <a:cs typeface="Carlito"/>
              </a:rPr>
              <a:t>of </a:t>
            </a:r>
            <a:r>
              <a:rPr lang="en-IN" sz="1800" spc="-10" dirty="0">
                <a:latin typeface="Carlito"/>
                <a:cs typeface="Carlito"/>
              </a:rPr>
              <a:t>application </a:t>
            </a:r>
            <a:r>
              <a:rPr lang="en-IN" sz="1800" spc="120" dirty="0">
                <a:latin typeface="Carlito"/>
                <a:cs typeface="Carlito"/>
              </a:rPr>
              <a:t> </a:t>
            </a:r>
            <a:r>
              <a:rPr lang="en-IN" sz="1800" dirty="0">
                <a:latin typeface="Carlito"/>
                <a:cs typeface="Carlito"/>
              </a:rPr>
              <a:t>–</a:t>
            </a:r>
          </a:p>
          <a:p>
            <a:pPr marL="143510" indent="-131445">
              <a:spcBef>
                <a:spcPts val="5"/>
              </a:spcBef>
              <a:buFont typeface="Arial"/>
              <a:buChar char="•"/>
              <a:tabLst>
                <a:tab pos="144145" algn="l"/>
              </a:tabLst>
            </a:pPr>
            <a:r>
              <a:rPr lang="en-IN" sz="1800" spc="-5" dirty="0">
                <a:latin typeface="Carlito"/>
                <a:cs typeface="Carlito"/>
              </a:rPr>
              <a:t>Did not </a:t>
            </a:r>
            <a:r>
              <a:rPr lang="en-IN" sz="1800" spc="-10" dirty="0">
                <a:latin typeface="Carlito"/>
                <a:cs typeface="Carlito"/>
              </a:rPr>
              <a:t>prioritize experience </a:t>
            </a:r>
            <a:r>
              <a:rPr lang="en-IN" sz="1800" spc="-15" dirty="0">
                <a:latin typeface="Carlito"/>
                <a:cs typeface="Carlito"/>
              </a:rPr>
              <a:t>for</a:t>
            </a:r>
            <a:r>
              <a:rPr lang="en-IN" sz="1800" spc="95" dirty="0">
                <a:latin typeface="Carlito"/>
                <a:cs typeface="Carlito"/>
              </a:rPr>
              <a:t> </a:t>
            </a:r>
            <a:r>
              <a:rPr lang="en-IN" sz="1800" spc="-15" dirty="0">
                <a:latin typeface="Carlito"/>
                <a:cs typeface="Carlito"/>
              </a:rPr>
              <a:t>users</a:t>
            </a:r>
            <a:endParaRPr lang="en-IN" sz="1800" dirty="0">
              <a:latin typeface="Carlito"/>
              <a:cs typeface="Carlito"/>
            </a:endParaRPr>
          </a:p>
          <a:p>
            <a:pPr marL="143510" indent="-131445">
              <a:buFont typeface="Arial"/>
              <a:buChar char="•"/>
              <a:tabLst>
                <a:tab pos="144145" algn="l"/>
              </a:tabLst>
            </a:pPr>
            <a:r>
              <a:rPr lang="en-IN" sz="1800" spc="-10" dirty="0">
                <a:latin typeface="Carlito"/>
                <a:cs typeface="Carlito"/>
              </a:rPr>
              <a:t>Didn’t prototype </a:t>
            </a:r>
            <a:r>
              <a:rPr lang="en-IN" sz="1800" spc="-5" dirty="0">
                <a:latin typeface="Carlito"/>
                <a:cs typeface="Carlito"/>
              </a:rPr>
              <a:t>in </a:t>
            </a:r>
            <a:r>
              <a:rPr lang="en-IN" sz="1800" spc="-20" dirty="0">
                <a:latin typeface="Carlito"/>
                <a:cs typeface="Carlito"/>
              </a:rPr>
              <a:t>iterative</a:t>
            </a:r>
            <a:r>
              <a:rPr lang="en-IN" sz="1800" spc="125" dirty="0">
                <a:latin typeface="Carlito"/>
                <a:cs typeface="Carlito"/>
              </a:rPr>
              <a:t> </a:t>
            </a:r>
            <a:r>
              <a:rPr lang="en-IN" sz="1800" spc="-20" dirty="0">
                <a:latin typeface="Carlito"/>
                <a:cs typeface="Carlito"/>
              </a:rPr>
              <a:t>ways</a:t>
            </a:r>
            <a:endParaRPr lang="en-IN" sz="1800" dirty="0">
              <a:latin typeface="Carlito"/>
              <a:cs typeface="Carlito"/>
            </a:endParaRPr>
          </a:p>
          <a:p>
            <a:pPr marL="143510" indent="-131445">
              <a:buFont typeface="Arial"/>
              <a:buChar char="•"/>
              <a:tabLst>
                <a:tab pos="144145" algn="l"/>
              </a:tabLst>
            </a:pPr>
            <a:r>
              <a:rPr lang="en-IN" sz="1800" spc="-10" dirty="0">
                <a:latin typeface="Carlito"/>
                <a:cs typeface="Carlito"/>
              </a:rPr>
              <a:t>Didn’t </a:t>
            </a:r>
            <a:r>
              <a:rPr lang="en-IN" sz="1800" spc="-15" dirty="0">
                <a:latin typeface="Carlito"/>
                <a:cs typeface="Carlito"/>
              </a:rPr>
              <a:t>engage </a:t>
            </a:r>
            <a:r>
              <a:rPr lang="en-IN" sz="1800" dirty="0">
                <a:latin typeface="Carlito"/>
                <a:cs typeface="Carlito"/>
              </a:rPr>
              <a:t>all</a:t>
            </a:r>
            <a:r>
              <a:rPr lang="en-IN" sz="1800" spc="110" dirty="0">
                <a:latin typeface="Carlito"/>
                <a:cs typeface="Carlito"/>
              </a:rPr>
              <a:t> </a:t>
            </a:r>
            <a:r>
              <a:rPr lang="en-IN" sz="1800" spc="-20" dirty="0">
                <a:latin typeface="Carlito"/>
                <a:cs typeface="Carlito"/>
              </a:rPr>
              <a:t>stakeholders</a:t>
            </a:r>
            <a:endParaRPr lang="en-IN" sz="1800" dirty="0">
              <a:latin typeface="Carlito"/>
              <a:cs typeface="Carlito"/>
            </a:endParaRPr>
          </a:p>
          <a:p>
            <a:pPr marL="143510" indent="-131445">
              <a:buFont typeface="Arial"/>
              <a:buChar char="•"/>
              <a:tabLst>
                <a:tab pos="144145" algn="l"/>
              </a:tabLst>
            </a:pPr>
            <a:r>
              <a:rPr lang="en-IN" sz="1800" spc="-10" dirty="0">
                <a:latin typeface="Carlito"/>
                <a:cs typeface="Carlito"/>
              </a:rPr>
              <a:t>Designed overly complex</a:t>
            </a:r>
            <a:r>
              <a:rPr lang="en-IN" sz="1800" spc="100" dirty="0">
                <a:latin typeface="Carlito"/>
                <a:cs typeface="Carlito"/>
              </a:rPr>
              <a:t> </a:t>
            </a:r>
            <a:r>
              <a:rPr lang="en-IN" sz="1800" spc="-25" dirty="0">
                <a:latin typeface="Carlito"/>
                <a:cs typeface="Carlito"/>
              </a:rPr>
              <a:t>system</a:t>
            </a:r>
            <a:endParaRPr lang="en-IN" sz="1800" dirty="0">
              <a:latin typeface="Carlito"/>
              <a:cs typeface="Carlito"/>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326726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92F8577-4E8E-4ABA-8D67-411E590A8522}"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48154"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Program Outcome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41E00FF-D043-46A6-B039-CD5B92081618}"/>
              </a:ext>
            </a:extLst>
          </p:cNvPr>
          <p:cNvSpPr/>
          <p:nvPr/>
        </p:nvSpPr>
        <p:spPr>
          <a:xfrm>
            <a:off x="838200" y="1107707"/>
            <a:ext cx="7772400" cy="457048"/>
          </a:xfrm>
          <a:prstGeom prst="rect">
            <a:avLst/>
          </a:prstGeom>
        </p:spPr>
        <p:txBody>
          <a:bodyPr wrap="square">
            <a:spAutoFit/>
          </a:bodyPr>
          <a:lstStyle/>
          <a:p>
            <a:pPr>
              <a:lnSpc>
                <a:spcPct val="115000"/>
              </a:lnSpc>
              <a:spcAft>
                <a:spcPts val="1000"/>
              </a:spcAft>
            </a:pPr>
            <a:r>
              <a:rPr lang="en-US" sz="2200" dirty="0">
                <a:latin typeface="Times New Roman" panose="02020603050405020304" pitchFamily="18" charset="0"/>
                <a:ea typeface="Calibri" panose="020F0502020204030204" pitchFamily="34" charset="0"/>
                <a:cs typeface="Times New Roman" panose="02020603050405020304" pitchFamily="18" charset="0"/>
              </a:rPr>
              <a:t>At the end of the semester, the student will be able:</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9" name="Content Placeholder 8">
            <a:extLst>
              <a:ext uri="{FF2B5EF4-FFF2-40B4-BE49-F238E27FC236}">
                <a16:creationId xmlns:a16="http://schemas.microsoft.com/office/drawing/2014/main" id="{0975EA2E-9AA8-4F60-B278-BDBF39596728}"/>
              </a:ext>
            </a:extLst>
          </p:cNvPr>
          <p:cNvGraphicFramePr>
            <a:graphicFrameLocks noGrp="1"/>
          </p:cNvGraphicFramePr>
          <p:nvPr>
            <p:ph idx="1"/>
          </p:nvPr>
        </p:nvGraphicFramePr>
        <p:xfrm>
          <a:off x="838200" y="1676399"/>
          <a:ext cx="7620000" cy="4073888"/>
        </p:xfrm>
        <a:graphic>
          <a:graphicData uri="http://schemas.openxmlformats.org/drawingml/2006/table">
            <a:tbl>
              <a:tblPr firstRow="1" firstCol="1" bandRow="1">
                <a:tableStyleId>{5C22544A-7EE6-4342-B048-85BDC9FD1C3A}</a:tableStyleId>
              </a:tblPr>
              <a:tblGrid>
                <a:gridCol w="1426280">
                  <a:extLst>
                    <a:ext uri="{9D8B030D-6E8A-4147-A177-3AD203B41FA5}">
                      <a16:colId xmlns:a16="http://schemas.microsoft.com/office/drawing/2014/main" val="730212534"/>
                    </a:ext>
                  </a:extLst>
                </a:gridCol>
                <a:gridCol w="6193720">
                  <a:extLst>
                    <a:ext uri="{9D8B030D-6E8A-4147-A177-3AD203B41FA5}">
                      <a16:colId xmlns:a16="http://schemas.microsoft.com/office/drawing/2014/main" val="3901585434"/>
                    </a:ext>
                  </a:extLst>
                </a:gridCol>
              </a:tblGrid>
              <a:tr h="313376">
                <a:tc>
                  <a:txBody>
                    <a:bodyPr/>
                    <a:lstStyle/>
                    <a:p>
                      <a:pPr>
                        <a:lnSpc>
                          <a:spcPct val="107000"/>
                        </a:lnSpc>
                        <a:spcAft>
                          <a:spcPts val="0"/>
                        </a:spcAft>
                      </a:pPr>
                      <a:r>
                        <a:rPr lang="en-IN" sz="1400">
                          <a:effectLst/>
                        </a:rPr>
                        <a:t>POs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Engineering Graduates will be able to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7662473"/>
                  </a:ext>
                </a:extLst>
              </a:tr>
              <a:tr h="313376">
                <a:tc>
                  <a:txBody>
                    <a:bodyPr/>
                    <a:lstStyle/>
                    <a:p>
                      <a:pPr>
                        <a:lnSpc>
                          <a:spcPct val="107000"/>
                        </a:lnSpc>
                        <a:spcAft>
                          <a:spcPts val="0"/>
                        </a:spcAft>
                      </a:pPr>
                      <a:r>
                        <a:rPr lang="en-IN" sz="1400">
                          <a:effectLst/>
                        </a:rPr>
                        <a:t>PO1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Engineering Knowledge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6962074"/>
                  </a:ext>
                </a:extLst>
              </a:tr>
              <a:tr h="313376">
                <a:tc>
                  <a:txBody>
                    <a:bodyPr/>
                    <a:lstStyle/>
                    <a:p>
                      <a:pPr>
                        <a:lnSpc>
                          <a:spcPct val="107000"/>
                        </a:lnSpc>
                        <a:spcAft>
                          <a:spcPts val="0"/>
                        </a:spcAft>
                      </a:pPr>
                      <a:r>
                        <a:rPr lang="en-IN" sz="1400">
                          <a:effectLst/>
                        </a:rPr>
                        <a:t>PO2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Problem Analysis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3383004"/>
                  </a:ext>
                </a:extLst>
              </a:tr>
              <a:tr h="313376">
                <a:tc>
                  <a:txBody>
                    <a:bodyPr/>
                    <a:lstStyle/>
                    <a:p>
                      <a:pPr>
                        <a:lnSpc>
                          <a:spcPct val="107000"/>
                        </a:lnSpc>
                        <a:spcAft>
                          <a:spcPts val="0"/>
                        </a:spcAft>
                      </a:pPr>
                      <a:r>
                        <a:rPr lang="en-IN" sz="1400">
                          <a:effectLst/>
                        </a:rPr>
                        <a:t>PO3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a:effectLst/>
                        </a:rPr>
                        <a:t>Design &amp; Development of solutions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302825"/>
                  </a:ext>
                </a:extLst>
              </a:tr>
              <a:tr h="313376">
                <a:tc>
                  <a:txBody>
                    <a:bodyPr/>
                    <a:lstStyle/>
                    <a:p>
                      <a:pPr>
                        <a:lnSpc>
                          <a:spcPct val="107000"/>
                        </a:lnSpc>
                        <a:spcAft>
                          <a:spcPts val="0"/>
                        </a:spcAft>
                      </a:pPr>
                      <a:r>
                        <a:rPr lang="en-IN" sz="1400">
                          <a:effectLst/>
                        </a:rPr>
                        <a:t>PO4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a:effectLst/>
                        </a:rPr>
                        <a:t>Conduct Investigation of complex problems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1366988"/>
                  </a:ext>
                </a:extLst>
              </a:tr>
              <a:tr h="313376">
                <a:tc>
                  <a:txBody>
                    <a:bodyPr/>
                    <a:lstStyle/>
                    <a:p>
                      <a:pPr>
                        <a:lnSpc>
                          <a:spcPct val="107000"/>
                        </a:lnSpc>
                        <a:spcAft>
                          <a:spcPts val="0"/>
                        </a:spcAft>
                      </a:pPr>
                      <a:r>
                        <a:rPr lang="en-IN" sz="1400">
                          <a:effectLst/>
                        </a:rPr>
                        <a:t>PO5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Modern Tool Usage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4335665"/>
                  </a:ext>
                </a:extLst>
              </a:tr>
              <a:tr h="313376">
                <a:tc>
                  <a:txBody>
                    <a:bodyPr/>
                    <a:lstStyle/>
                    <a:p>
                      <a:pPr>
                        <a:lnSpc>
                          <a:spcPct val="107000"/>
                        </a:lnSpc>
                        <a:spcAft>
                          <a:spcPts val="0"/>
                        </a:spcAft>
                      </a:pPr>
                      <a:r>
                        <a:rPr lang="en-IN" sz="1400">
                          <a:effectLst/>
                        </a:rPr>
                        <a:t>PO6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The Engineer and Society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6071200"/>
                  </a:ext>
                </a:extLst>
              </a:tr>
              <a:tr h="313376">
                <a:tc>
                  <a:txBody>
                    <a:bodyPr/>
                    <a:lstStyle/>
                    <a:p>
                      <a:pPr>
                        <a:lnSpc>
                          <a:spcPct val="107000"/>
                        </a:lnSpc>
                        <a:spcAft>
                          <a:spcPts val="0"/>
                        </a:spcAft>
                      </a:pPr>
                      <a:r>
                        <a:rPr lang="en-IN" sz="1400">
                          <a:effectLst/>
                        </a:rPr>
                        <a:t>PO7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Environment and sustainability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7868391"/>
                  </a:ext>
                </a:extLst>
              </a:tr>
              <a:tr h="313376">
                <a:tc>
                  <a:txBody>
                    <a:bodyPr/>
                    <a:lstStyle/>
                    <a:p>
                      <a:pPr>
                        <a:lnSpc>
                          <a:spcPct val="107000"/>
                        </a:lnSpc>
                        <a:spcAft>
                          <a:spcPts val="0"/>
                        </a:spcAft>
                      </a:pPr>
                      <a:r>
                        <a:rPr lang="en-IN" sz="1400">
                          <a:effectLst/>
                        </a:rPr>
                        <a:t>PO8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Ethics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2099741"/>
                  </a:ext>
                </a:extLst>
              </a:tr>
              <a:tr h="313376">
                <a:tc>
                  <a:txBody>
                    <a:bodyPr/>
                    <a:lstStyle/>
                    <a:p>
                      <a:pPr>
                        <a:lnSpc>
                          <a:spcPct val="107000"/>
                        </a:lnSpc>
                        <a:spcAft>
                          <a:spcPts val="0"/>
                        </a:spcAft>
                      </a:pPr>
                      <a:r>
                        <a:rPr lang="en-IN" sz="1400">
                          <a:effectLst/>
                        </a:rPr>
                        <a:t>PO9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Individual &amp; Team work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91395007"/>
                  </a:ext>
                </a:extLst>
              </a:tr>
              <a:tr h="313376">
                <a:tc>
                  <a:txBody>
                    <a:bodyPr/>
                    <a:lstStyle/>
                    <a:p>
                      <a:pPr>
                        <a:lnSpc>
                          <a:spcPct val="107000"/>
                        </a:lnSpc>
                        <a:spcAft>
                          <a:spcPts val="0"/>
                        </a:spcAft>
                      </a:pPr>
                      <a:r>
                        <a:rPr lang="en-IN" sz="1400">
                          <a:effectLst/>
                        </a:rPr>
                        <a:t>PO10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Communication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1081910"/>
                  </a:ext>
                </a:extLst>
              </a:tr>
              <a:tr h="313376">
                <a:tc>
                  <a:txBody>
                    <a:bodyPr/>
                    <a:lstStyle/>
                    <a:p>
                      <a:pPr>
                        <a:lnSpc>
                          <a:spcPct val="107000"/>
                        </a:lnSpc>
                        <a:spcAft>
                          <a:spcPts val="0"/>
                        </a:spcAft>
                      </a:pPr>
                      <a:r>
                        <a:rPr lang="en-IN" sz="1400">
                          <a:effectLst/>
                        </a:rPr>
                        <a:t>PO11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Project management and Finance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1012516"/>
                  </a:ext>
                </a:extLst>
              </a:tr>
              <a:tr h="313376">
                <a:tc>
                  <a:txBody>
                    <a:bodyPr/>
                    <a:lstStyle/>
                    <a:p>
                      <a:pPr>
                        <a:lnSpc>
                          <a:spcPct val="107000"/>
                        </a:lnSpc>
                        <a:spcAft>
                          <a:spcPts val="0"/>
                        </a:spcAft>
                      </a:pPr>
                      <a:r>
                        <a:rPr lang="en-IN" sz="1400">
                          <a:effectLst/>
                        </a:rPr>
                        <a:t>PO12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Life Long Learning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69303712"/>
                  </a:ext>
                </a:extLst>
              </a:tr>
            </a:tbl>
          </a:graphicData>
        </a:graphic>
      </p:graphicFrame>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1520" cy="836712"/>
          </a:xfrm>
          <a:prstGeom prst="rect">
            <a:avLst/>
          </a:prstGeom>
        </p:spPr>
      </p:pic>
    </p:spTree>
    <p:extLst>
      <p:ext uri="{BB962C8B-B14F-4D97-AF65-F5344CB8AC3E}">
        <p14:creationId xmlns:p14="http://schemas.microsoft.com/office/powerpoint/2010/main" val="12486900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1916E53-2A63-4809-91F9-B23DE231F2BA}"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nSpc>
                <a:spcPct val="100000"/>
              </a:lnSpc>
              <a:spcBef>
                <a:spcPts val="100"/>
              </a:spcBef>
            </a:pPr>
            <a:r>
              <a:rPr lang="en-IN" sz="2400" spc="100" dirty="0">
                <a:solidFill>
                  <a:schemeClr val="tx1"/>
                </a:solidFill>
              </a:rPr>
              <a:t>Design Thinking </a:t>
            </a:r>
            <a:r>
              <a:rPr lang="en-IN" sz="2400" spc="75" dirty="0">
                <a:solidFill>
                  <a:schemeClr val="tx1"/>
                </a:solidFill>
              </a:rPr>
              <a:t>Case</a:t>
            </a:r>
            <a:r>
              <a:rPr lang="en-IN" sz="2400" spc="-340" dirty="0">
                <a:solidFill>
                  <a:schemeClr val="tx1"/>
                </a:solidFill>
              </a:rPr>
              <a:t> </a:t>
            </a:r>
            <a:r>
              <a:rPr lang="en-IN" sz="2400" spc="105" dirty="0">
                <a:solidFill>
                  <a:schemeClr val="tx1"/>
                </a:solidFill>
              </a:rPr>
              <a:t>Study</a:t>
            </a:r>
            <a:r>
              <a:rPr lang="en-IN" sz="2400" spc="-40" dirty="0">
                <a:solidFill>
                  <a:schemeClr val="tx1"/>
                </a:solidFill>
              </a:rPr>
              <a:t> </a:t>
            </a:r>
            <a:r>
              <a:rPr lang="en-IN" sz="2400" spc="-135" dirty="0">
                <a:solidFill>
                  <a:schemeClr val="tx1"/>
                </a:solidFill>
              </a:rPr>
              <a:t>– </a:t>
            </a:r>
            <a:r>
              <a:rPr lang="en-IN" sz="2400" spc="10" dirty="0">
                <a:solidFill>
                  <a:schemeClr val="tx1"/>
                </a:solidFill>
              </a:rPr>
              <a:t>Me You </a:t>
            </a:r>
            <a:r>
              <a:rPr lang="en-IN" sz="2400" spc="105" dirty="0">
                <a:solidFill>
                  <a:schemeClr val="tx1"/>
                </a:solidFill>
              </a:rPr>
              <a:t>Health</a:t>
            </a:r>
            <a:r>
              <a:rPr lang="en-IN" sz="2400" spc="-160" dirty="0">
                <a:solidFill>
                  <a:schemeClr val="tx1"/>
                </a:solidFill>
              </a:rPr>
              <a:t> </a:t>
            </a:r>
            <a:r>
              <a:rPr lang="en-IN" sz="2400" spc="125" dirty="0">
                <a:solidFill>
                  <a:schemeClr val="tx1"/>
                </a:solidFill>
              </a:rPr>
              <a:t>Story</a:t>
            </a:r>
            <a:r>
              <a:rPr lang="en-IN" sz="2400" spc="120" dirty="0">
                <a:solidFill>
                  <a:schemeClr val="tx1"/>
                </a:solidFill>
              </a:rPr>
              <a:t>(CO1)</a:t>
            </a:r>
            <a:endParaRPr lang="en-US" sz="2400" dirty="0">
              <a:solidFill>
                <a:schemeClr val="tx1"/>
              </a:solidFill>
            </a:endParaRPr>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rmAutofit/>
          </a:bodyPr>
          <a:lstStyle/>
          <a:p>
            <a:pPr marL="0" indent="0">
              <a:lnSpc>
                <a:spcPct val="100000"/>
              </a:lnSpc>
              <a:spcBef>
                <a:spcPts val="100"/>
              </a:spcBef>
              <a:buNone/>
            </a:pPr>
            <a:r>
              <a:rPr lang="en-IN" sz="1800" spc="-5" dirty="0">
                <a:latin typeface="Carlito"/>
                <a:cs typeface="Carlito"/>
              </a:rPr>
              <a:t>Case </a:t>
            </a:r>
            <a:r>
              <a:rPr lang="en-IN" sz="1800" spc="-10" dirty="0">
                <a:latin typeface="Carlito"/>
                <a:cs typeface="Carlito"/>
              </a:rPr>
              <a:t>Focuses</a:t>
            </a:r>
            <a:r>
              <a:rPr lang="en-IN" sz="1800" spc="25" dirty="0">
                <a:latin typeface="Carlito"/>
                <a:cs typeface="Carlito"/>
              </a:rPr>
              <a:t> </a:t>
            </a:r>
            <a:r>
              <a:rPr lang="en-IN" sz="1800" dirty="0">
                <a:latin typeface="Carlito"/>
                <a:cs typeface="Carlito"/>
              </a:rPr>
              <a:t>on</a:t>
            </a:r>
          </a:p>
          <a:p>
            <a:pPr marL="250190" indent="-238125">
              <a:spcBef>
                <a:spcPts val="5"/>
              </a:spcBef>
              <a:buFont typeface="Arial"/>
              <a:buChar char="•"/>
              <a:tabLst>
                <a:tab pos="250190" algn="l"/>
                <a:tab pos="250825" algn="l"/>
              </a:tabLst>
            </a:pPr>
            <a:r>
              <a:rPr lang="en-IN" sz="1800" spc="-10" dirty="0">
                <a:latin typeface="Carlito"/>
                <a:cs typeface="Carlito"/>
              </a:rPr>
              <a:t>Development </a:t>
            </a:r>
            <a:r>
              <a:rPr lang="en-IN" sz="1800" dirty="0">
                <a:latin typeface="Carlito"/>
                <a:cs typeface="Carlito"/>
              </a:rPr>
              <a:t>of an </a:t>
            </a:r>
            <a:r>
              <a:rPr lang="en-IN" sz="1800" spc="-15" dirty="0">
                <a:latin typeface="Carlito"/>
                <a:cs typeface="Carlito"/>
              </a:rPr>
              <a:t>program (leveraging </a:t>
            </a:r>
            <a:r>
              <a:rPr lang="en-IN" sz="1800" spc="-10" dirty="0">
                <a:latin typeface="Carlito"/>
                <a:cs typeface="Carlito"/>
              </a:rPr>
              <a:t>technology </a:t>
            </a:r>
            <a:r>
              <a:rPr lang="en-IN" sz="1800" dirty="0">
                <a:latin typeface="Carlito"/>
                <a:cs typeface="Carlito"/>
              </a:rPr>
              <a:t>&amp; </a:t>
            </a:r>
            <a:r>
              <a:rPr lang="en-IN" sz="1800" spc="-5" dirty="0">
                <a:latin typeface="Carlito"/>
                <a:cs typeface="Carlito"/>
              </a:rPr>
              <a:t>social media) </a:t>
            </a:r>
            <a:r>
              <a:rPr lang="en-IN" sz="1800" spc="-15" dirty="0">
                <a:latin typeface="Carlito"/>
                <a:cs typeface="Carlito"/>
              </a:rPr>
              <a:t>for</a:t>
            </a:r>
            <a:r>
              <a:rPr lang="en-IN" sz="1800" spc="310" dirty="0">
                <a:latin typeface="Carlito"/>
                <a:cs typeface="Carlito"/>
              </a:rPr>
              <a:t> </a:t>
            </a:r>
            <a:r>
              <a:rPr lang="en-IN" sz="1800" spc="-10" dirty="0">
                <a:latin typeface="Carlito"/>
                <a:cs typeface="Carlito"/>
              </a:rPr>
              <a:t>healthier</a:t>
            </a:r>
            <a:r>
              <a:rPr lang="en-IN" sz="1800" dirty="0">
                <a:latin typeface="Carlito"/>
                <a:cs typeface="Carlito"/>
              </a:rPr>
              <a:t> </a:t>
            </a:r>
            <a:r>
              <a:rPr lang="en-IN" sz="1800" spc="-15" dirty="0">
                <a:latin typeface="Carlito"/>
                <a:cs typeface="Carlito"/>
              </a:rPr>
              <a:t>lifestyle.</a:t>
            </a:r>
            <a:endParaRPr lang="en-IN" sz="1800" dirty="0">
              <a:latin typeface="Carlito"/>
              <a:cs typeface="Carlito"/>
            </a:endParaRPr>
          </a:p>
          <a:p>
            <a:pPr marL="195580" indent="-182880">
              <a:buFont typeface="Arial"/>
              <a:buChar char="•"/>
              <a:tabLst>
                <a:tab pos="195580" algn="l"/>
              </a:tabLst>
            </a:pPr>
            <a:r>
              <a:rPr lang="en-IN" sz="1800" spc="-10" dirty="0">
                <a:latin typeface="Carlito"/>
                <a:cs typeface="Carlito"/>
              </a:rPr>
              <a:t>Conducted Research </a:t>
            </a:r>
            <a:r>
              <a:rPr lang="en-IN" sz="1800" spc="-15" dirty="0">
                <a:latin typeface="Carlito"/>
                <a:cs typeface="Carlito"/>
              </a:rPr>
              <a:t>for </a:t>
            </a:r>
            <a:r>
              <a:rPr lang="en-IN" sz="1800" spc="-10" dirty="0">
                <a:latin typeface="Carlito"/>
                <a:cs typeface="Carlito"/>
              </a:rPr>
              <a:t>their </a:t>
            </a:r>
            <a:r>
              <a:rPr lang="en-IN" sz="1800" spc="-20" dirty="0">
                <a:latin typeface="Carlito"/>
                <a:cs typeface="Carlito"/>
              </a:rPr>
              <a:t>target </a:t>
            </a:r>
            <a:r>
              <a:rPr lang="en-IN" sz="1800" spc="-15" dirty="0">
                <a:latin typeface="Carlito"/>
                <a:cs typeface="Carlito"/>
              </a:rPr>
              <a:t>users </a:t>
            </a:r>
            <a:r>
              <a:rPr lang="en-IN" sz="1800" spc="-10" dirty="0">
                <a:latin typeface="Carlito"/>
                <a:cs typeface="Carlito"/>
              </a:rPr>
              <a:t>(ethnographic </a:t>
            </a:r>
            <a:r>
              <a:rPr lang="en-IN" sz="1800" spc="-15" dirty="0">
                <a:latin typeface="Carlito"/>
                <a:cs typeface="Carlito"/>
              </a:rPr>
              <a:t>research) </a:t>
            </a:r>
            <a:r>
              <a:rPr lang="en-IN" sz="1800" dirty="0">
                <a:latin typeface="Carlito"/>
                <a:cs typeface="Carlito"/>
              </a:rPr>
              <a:t>– </a:t>
            </a:r>
            <a:r>
              <a:rPr lang="en-IN" sz="1800" spc="-20" dirty="0">
                <a:latin typeface="Carlito"/>
                <a:cs typeface="Carlito"/>
              </a:rPr>
              <a:t>unstated</a:t>
            </a:r>
            <a:r>
              <a:rPr lang="en-IN" sz="1800" spc="140" dirty="0">
                <a:latin typeface="Carlito"/>
                <a:cs typeface="Carlito"/>
              </a:rPr>
              <a:t> </a:t>
            </a:r>
            <a:r>
              <a:rPr lang="en-IN" sz="1800" spc="-10" dirty="0">
                <a:latin typeface="Carlito"/>
                <a:cs typeface="Carlito"/>
              </a:rPr>
              <a:t>needs</a:t>
            </a:r>
            <a:endParaRPr lang="en-IN" sz="1800" dirty="0">
              <a:latin typeface="Carlito"/>
              <a:cs typeface="Carlito"/>
            </a:endParaRPr>
          </a:p>
          <a:p>
            <a:pPr marL="195580" indent="-182880">
              <a:buFont typeface="Arial"/>
              <a:buChar char="•"/>
              <a:tabLst>
                <a:tab pos="195580" algn="l"/>
              </a:tabLst>
            </a:pPr>
            <a:r>
              <a:rPr lang="en-IN" sz="1800" spc="-20" dirty="0">
                <a:latin typeface="Carlito"/>
                <a:cs typeface="Carlito"/>
              </a:rPr>
              <a:t>Importantly, </a:t>
            </a:r>
            <a:r>
              <a:rPr lang="en-IN" sz="1800" spc="-10" dirty="0">
                <a:latin typeface="Carlito"/>
                <a:cs typeface="Carlito"/>
              </a:rPr>
              <a:t>they told </a:t>
            </a:r>
            <a:r>
              <a:rPr lang="en-IN" sz="1800" spc="-15" dirty="0">
                <a:latin typeface="Carlito"/>
                <a:cs typeface="Carlito"/>
              </a:rPr>
              <a:t>users to </a:t>
            </a:r>
            <a:r>
              <a:rPr lang="en-IN" sz="1800" spc="-10" dirty="0">
                <a:latin typeface="Carlito"/>
                <a:cs typeface="Carlito"/>
              </a:rPr>
              <a:t>visualize their well-being (after </a:t>
            </a:r>
            <a:r>
              <a:rPr lang="en-IN" sz="1800" dirty="0">
                <a:latin typeface="Carlito"/>
                <a:cs typeface="Carlito"/>
              </a:rPr>
              <a:t>5</a:t>
            </a:r>
            <a:r>
              <a:rPr lang="en-IN" sz="1800" spc="340" dirty="0">
                <a:latin typeface="Carlito"/>
                <a:cs typeface="Carlito"/>
              </a:rPr>
              <a:t> </a:t>
            </a:r>
            <a:r>
              <a:rPr lang="en-IN" sz="1800" spc="-15" dirty="0">
                <a:latin typeface="Carlito"/>
                <a:cs typeface="Carlito"/>
              </a:rPr>
              <a:t>years)</a:t>
            </a:r>
            <a:endParaRPr lang="en-IN" sz="1800" dirty="0">
              <a:latin typeface="Carlito"/>
              <a:cs typeface="Carlito"/>
            </a:endParaRPr>
          </a:p>
          <a:p>
            <a:pPr marL="195580" indent="-182880">
              <a:spcBef>
                <a:spcPts val="5"/>
              </a:spcBef>
              <a:buFont typeface="Arial"/>
              <a:buChar char="•"/>
              <a:tabLst>
                <a:tab pos="195580" algn="l"/>
              </a:tabLst>
            </a:pPr>
            <a:r>
              <a:rPr lang="en-IN" sz="1800" spc="-5" dirty="0">
                <a:latin typeface="Carlito"/>
                <a:cs typeface="Carlito"/>
              </a:rPr>
              <a:t>Health is emotional </a:t>
            </a:r>
            <a:r>
              <a:rPr lang="en-IN" sz="1800" spc="-10" dirty="0">
                <a:latin typeface="Carlito"/>
                <a:cs typeface="Carlito"/>
              </a:rPr>
              <a:t>subject </a:t>
            </a:r>
            <a:r>
              <a:rPr lang="en-IN" sz="1800" dirty="0">
                <a:latin typeface="Carlito"/>
                <a:cs typeface="Carlito"/>
              </a:rPr>
              <a:t>– </a:t>
            </a:r>
            <a:r>
              <a:rPr lang="en-IN" sz="1800" spc="-5" dirty="0">
                <a:latin typeface="Carlito"/>
                <a:cs typeface="Carlito"/>
              </a:rPr>
              <a:t>Case </a:t>
            </a:r>
            <a:r>
              <a:rPr lang="en-IN" sz="1800" spc="-10" dirty="0">
                <a:latin typeface="Carlito"/>
                <a:cs typeface="Carlito"/>
              </a:rPr>
              <a:t>focuses </a:t>
            </a:r>
            <a:r>
              <a:rPr lang="en-IN" sz="1800" dirty="0">
                <a:latin typeface="Carlito"/>
                <a:cs typeface="Carlito"/>
              </a:rPr>
              <a:t>on </a:t>
            </a:r>
            <a:r>
              <a:rPr lang="en-IN" sz="1800" spc="-5" dirty="0">
                <a:latin typeface="Carlito"/>
                <a:cs typeface="Carlito"/>
              </a:rPr>
              <a:t>how </a:t>
            </a:r>
            <a:r>
              <a:rPr lang="en-IN" sz="1800" spc="-10" dirty="0">
                <a:latin typeface="Carlito"/>
                <a:cs typeface="Carlito"/>
              </a:rPr>
              <a:t>stimuli </a:t>
            </a:r>
            <a:r>
              <a:rPr lang="en-IN" sz="1800" spc="-5" dirty="0">
                <a:latin typeface="Carlito"/>
                <a:cs typeface="Carlito"/>
              </a:rPr>
              <a:t>was </a:t>
            </a:r>
            <a:r>
              <a:rPr lang="en-IN" sz="1800" spc="-10" dirty="0">
                <a:latin typeface="Carlito"/>
                <a:cs typeface="Carlito"/>
              </a:rPr>
              <a:t>given </a:t>
            </a:r>
            <a:r>
              <a:rPr lang="en-IN" sz="1800" spc="-15" dirty="0">
                <a:latin typeface="Carlito"/>
                <a:cs typeface="Carlito"/>
              </a:rPr>
              <a:t>to </a:t>
            </a:r>
            <a:r>
              <a:rPr lang="en-IN" sz="1800" spc="-10" dirty="0">
                <a:latin typeface="Carlito"/>
                <a:cs typeface="Carlito"/>
              </a:rPr>
              <a:t>participants</a:t>
            </a:r>
            <a:r>
              <a:rPr lang="en-IN" sz="1800" spc="355" dirty="0">
                <a:latin typeface="Carlito"/>
                <a:cs typeface="Carlito"/>
              </a:rPr>
              <a:t> </a:t>
            </a:r>
            <a:r>
              <a:rPr lang="en-IN" sz="1800" spc="-15" dirty="0">
                <a:latin typeface="Carlito"/>
                <a:cs typeface="Carlito"/>
              </a:rPr>
              <a:t>to </a:t>
            </a:r>
            <a:r>
              <a:rPr lang="en-IN" sz="1800" spc="-10" dirty="0">
                <a:latin typeface="Carlito"/>
                <a:cs typeface="Carlito"/>
              </a:rPr>
              <a:t>garner their ideas </a:t>
            </a:r>
            <a:r>
              <a:rPr lang="en-IN" sz="1800" spc="-5" dirty="0">
                <a:latin typeface="Carlito"/>
                <a:cs typeface="Carlito"/>
              </a:rPr>
              <a:t>about </a:t>
            </a:r>
            <a:r>
              <a:rPr lang="en-IN" sz="1800" spc="-10" dirty="0">
                <a:latin typeface="Carlito"/>
                <a:cs typeface="Carlito"/>
              </a:rPr>
              <a:t>their</a:t>
            </a:r>
            <a:r>
              <a:rPr lang="en-IN" sz="1800" spc="160" dirty="0">
                <a:latin typeface="Carlito"/>
                <a:cs typeface="Carlito"/>
              </a:rPr>
              <a:t> </a:t>
            </a:r>
            <a:r>
              <a:rPr lang="en-IN" sz="1800" spc="-5" dirty="0">
                <a:latin typeface="Carlito"/>
                <a:cs typeface="Carlito"/>
              </a:rPr>
              <a:t>health</a:t>
            </a:r>
            <a:endParaRPr lang="en-IN" sz="1800" dirty="0">
              <a:latin typeface="Carlito"/>
              <a:cs typeface="Carlito"/>
            </a:endParaRPr>
          </a:p>
          <a:p>
            <a:pPr marL="195580" indent="-182880">
              <a:buFont typeface="Arial"/>
              <a:buChar char="•"/>
              <a:tabLst>
                <a:tab pos="195580" algn="l"/>
              </a:tabLst>
            </a:pPr>
            <a:r>
              <a:rPr lang="en-IN" sz="1800" spc="-10" dirty="0">
                <a:latin typeface="Carlito"/>
                <a:cs typeface="Carlito"/>
              </a:rPr>
              <a:t>Arrived </a:t>
            </a:r>
            <a:r>
              <a:rPr lang="en-IN" sz="1800" spc="-15" dirty="0">
                <a:latin typeface="Carlito"/>
                <a:cs typeface="Carlito"/>
              </a:rPr>
              <a:t>at </a:t>
            </a:r>
            <a:r>
              <a:rPr lang="en-IN" sz="1800" dirty="0">
                <a:latin typeface="Carlito"/>
                <a:cs typeface="Carlito"/>
              </a:rPr>
              <a:t>7 </a:t>
            </a:r>
            <a:r>
              <a:rPr lang="en-IN" sz="1800" spc="-20" dirty="0">
                <a:latin typeface="Carlito"/>
                <a:cs typeface="Carlito"/>
              </a:rPr>
              <a:t>different </a:t>
            </a:r>
            <a:r>
              <a:rPr lang="en-IN" sz="1800" spc="-10" dirty="0">
                <a:latin typeface="Carlito"/>
                <a:cs typeface="Carlito"/>
              </a:rPr>
              <a:t>personas depending </a:t>
            </a:r>
            <a:r>
              <a:rPr lang="en-IN" sz="1800" dirty="0">
                <a:latin typeface="Carlito"/>
                <a:cs typeface="Carlito"/>
              </a:rPr>
              <a:t>on </a:t>
            </a:r>
            <a:r>
              <a:rPr lang="en-IN" sz="1800" spc="-5" dirty="0">
                <a:latin typeface="Carlito"/>
                <a:cs typeface="Carlito"/>
              </a:rPr>
              <a:t>multiple</a:t>
            </a:r>
            <a:r>
              <a:rPr lang="en-IN" sz="1800" spc="345" dirty="0">
                <a:latin typeface="Carlito"/>
                <a:cs typeface="Carlito"/>
              </a:rPr>
              <a:t> </a:t>
            </a:r>
            <a:r>
              <a:rPr lang="en-IN" sz="1800" spc="-15" dirty="0">
                <a:latin typeface="Carlito"/>
                <a:cs typeface="Carlito"/>
              </a:rPr>
              <a:t>factors</a:t>
            </a:r>
            <a:endParaRPr lang="en-IN" sz="1800" dirty="0">
              <a:latin typeface="Carlito"/>
              <a:cs typeface="Carlito"/>
            </a:endParaRPr>
          </a:p>
          <a:p>
            <a:pPr marL="195580" indent="-182880">
              <a:buFont typeface="Arial"/>
              <a:buChar char="•"/>
              <a:tabLst>
                <a:tab pos="195580" algn="l"/>
              </a:tabLst>
            </a:pPr>
            <a:r>
              <a:rPr lang="en-IN" sz="1800" spc="-10" dirty="0">
                <a:latin typeface="Carlito"/>
                <a:cs typeface="Carlito"/>
              </a:rPr>
              <a:t>What appealed </a:t>
            </a:r>
            <a:r>
              <a:rPr lang="en-IN" sz="1800" spc="-15" dirty="0">
                <a:latin typeface="Carlito"/>
                <a:cs typeface="Carlito"/>
              </a:rPr>
              <a:t>to </a:t>
            </a:r>
            <a:r>
              <a:rPr lang="en-IN" sz="1800" spc="-5" dirty="0">
                <a:latin typeface="Carlito"/>
                <a:cs typeface="Carlito"/>
              </a:rPr>
              <a:t>one </a:t>
            </a:r>
            <a:r>
              <a:rPr lang="en-IN" sz="1800" spc="-10" dirty="0">
                <a:latin typeface="Carlito"/>
                <a:cs typeface="Carlito"/>
              </a:rPr>
              <a:t>persona totally </a:t>
            </a:r>
            <a:r>
              <a:rPr lang="en-IN" sz="1800" spc="-20" dirty="0">
                <a:latin typeface="Carlito"/>
                <a:cs typeface="Carlito"/>
              </a:rPr>
              <a:t>differed </a:t>
            </a:r>
            <a:r>
              <a:rPr lang="en-IN" sz="1800" spc="-15" dirty="0">
                <a:latin typeface="Carlito"/>
                <a:cs typeface="Carlito"/>
              </a:rPr>
              <a:t>to </a:t>
            </a:r>
            <a:r>
              <a:rPr lang="en-IN" sz="1800" spc="-10" dirty="0">
                <a:latin typeface="Carlito"/>
                <a:cs typeface="Carlito"/>
              </a:rPr>
              <a:t>what appealed </a:t>
            </a:r>
            <a:r>
              <a:rPr lang="en-IN" sz="1800" spc="-15" dirty="0">
                <a:latin typeface="Carlito"/>
                <a:cs typeface="Carlito"/>
              </a:rPr>
              <a:t>to </a:t>
            </a:r>
            <a:r>
              <a:rPr lang="en-IN" sz="1800" spc="-5" dirty="0">
                <a:latin typeface="Carlito"/>
                <a:cs typeface="Carlito"/>
              </a:rPr>
              <a:t>other</a:t>
            </a:r>
            <a:r>
              <a:rPr lang="en-IN" sz="1800" spc="20" dirty="0">
                <a:latin typeface="Carlito"/>
                <a:cs typeface="Carlito"/>
              </a:rPr>
              <a:t> </a:t>
            </a:r>
            <a:r>
              <a:rPr lang="en-IN" sz="1800" spc="-10" dirty="0">
                <a:latin typeface="Carlito"/>
                <a:cs typeface="Carlito"/>
              </a:rPr>
              <a:t>persona</a:t>
            </a:r>
            <a:endParaRPr lang="en-IN" sz="1800" dirty="0">
              <a:latin typeface="Carlito"/>
              <a:cs typeface="Carlito"/>
            </a:endParaRPr>
          </a:p>
          <a:p>
            <a:pPr marL="195580" indent="-182880">
              <a:spcBef>
                <a:spcPts val="5"/>
              </a:spcBef>
              <a:buFont typeface="Arial"/>
              <a:buChar char="•"/>
              <a:tabLst>
                <a:tab pos="195580" algn="l"/>
              </a:tabLst>
            </a:pPr>
            <a:r>
              <a:rPr lang="en-IN" sz="1800" spc="-10" dirty="0">
                <a:latin typeface="Carlito"/>
                <a:cs typeface="Carlito"/>
              </a:rPr>
              <a:t>Gamification </a:t>
            </a:r>
            <a:r>
              <a:rPr lang="en-IN" sz="1800" spc="-15" dirty="0">
                <a:latin typeface="Carlito"/>
                <a:cs typeface="Carlito"/>
              </a:rPr>
              <a:t>for </a:t>
            </a:r>
            <a:r>
              <a:rPr lang="en-IN" sz="1800" spc="-5" dirty="0">
                <a:latin typeface="Carlito"/>
                <a:cs typeface="Carlito"/>
              </a:rPr>
              <a:t>Minimum </a:t>
            </a:r>
            <a:r>
              <a:rPr lang="en-IN" sz="1800" dirty="0">
                <a:latin typeface="Carlito"/>
                <a:cs typeface="Carlito"/>
              </a:rPr>
              <a:t>Viable </a:t>
            </a:r>
            <a:r>
              <a:rPr lang="en-IN" sz="1800" spc="-5" dirty="0">
                <a:latin typeface="Carlito"/>
                <a:cs typeface="Carlito"/>
              </a:rPr>
              <a:t>Prototype </a:t>
            </a:r>
            <a:r>
              <a:rPr lang="en-IN" sz="1800" dirty="0">
                <a:latin typeface="Carlito"/>
                <a:cs typeface="Carlito"/>
              </a:rPr>
              <a:t>– </a:t>
            </a:r>
            <a:r>
              <a:rPr lang="en-IN" sz="1800" spc="-15" dirty="0">
                <a:latin typeface="Carlito"/>
                <a:cs typeface="Carlito"/>
              </a:rPr>
              <a:t>Fail </a:t>
            </a:r>
            <a:r>
              <a:rPr lang="en-IN" sz="1800" spc="-25" dirty="0">
                <a:latin typeface="Carlito"/>
                <a:cs typeface="Carlito"/>
              </a:rPr>
              <a:t>Fast </a:t>
            </a:r>
            <a:r>
              <a:rPr lang="en-IN" sz="1800" spc="-15" dirty="0">
                <a:latin typeface="Carlito"/>
                <a:cs typeface="Carlito"/>
              </a:rPr>
              <a:t>Fail </a:t>
            </a:r>
            <a:r>
              <a:rPr lang="en-IN" sz="1800" spc="-5" dirty="0">
                <a:latin typeface="Carlito"/>
                <a:cs typeface="Carlito"/>
              </a:rPr>
              <a:t>Quickly (making</a:t>
            </a:r>
            <a:r>
              <a:rPr lang="en-IN" sz="1800" spc="220" dirty="0">
                <a:latin typeface="Carlito"/>
                <a:cs typeface="Carlito"/>
              </a:rPr>
              <a:t> </a:t>
            </a:r>
            <a:r>
              <a:rPr lang="en-IN" sz="1800" spc="-5" dirty="0">
                <a:latin typeface="Carlito"/>
                <a:cs typeface="Carlito"/>
              </a:rPr>
              <a:t>small</a:t>
            </a:r>
            <a:r>
              <a:rPr lang="en-IN" sz="1800" dirty="0">
                <a:latin typeface="Carlito"/>
                <a:cs typeface="Carlito"/>
              </a:rPr>
              <a:t> </a:t>
            </a:r>
            <a:r>
              <a:rPr lang="en-IN" sz="1800" spc="-15" dirty="0">
                <a:latin typeface="Carlito"/>
                <a:cs typeface="Carlito"/>
              </a:rPr>
              <a:t>incremental</a:t>
            </a:r>
            <a:r>
              <a:rPr lang="en-IN" sz="1800" spc="60" dirty="0">
                <a:latin typeface="Carlito"/>
                <a:cs typeface="Carlito"/>
              </a:rPr>
              <a:t> </a:t>
            </a:r>
            <a:r>
              <a:rPr lang="en-IN" sz="1800" spc="-10" dirty="0">
                <a:latin typeface="Carlito"/>
                <a:cs typeface="Carlito"/>
              </a:rPr>
              <a:t>changes)</a:t>
            </a:r>
            <a:endParaRPr lang="en-IN" sz="1800" dirty="0">
              <a:latin typeface="Carlito"/>
              <a:cs typeface="Carlito"/>
            </a:endParaRPr>
          </a:p>
          <a:p>
            <a:pPr marL="195580" indent="-182880">
              <a:buFont typeface="Arial"/>
              <a:buChar char="•"/>
              <a:tabLst>
                <a:tab pos="195580" algn="l"/>
              </a:tabLst>
            </a:pPr>
            <a:r>
              <a:rPr lang="en-IN" sz="1800" spc="-5" dirty="0">
                <a:latin typeface="Carlito"/>
                <a:cs typeface="Carlito"/>
              </a:rPr>
              <a:t>This </a:t>
            </a:r>
            <a:r>
              <a:rPr lang="en-IN" sz="1800" spc="-10" dirty="0">
                <a:latin typeface="Carlito"/>
                <a:cs typeface="Carlito"/>
              </a:rPr>
              <a:t>helped </a:t>
            </a:r>
            <a:r>
              <a:rPr lang="en-IN" sz="1800" spc="-15" dirty="0">
                <a:latin typeface="Carlito"/>
                <a:cs typeface="Carlito"/>
              </a:rPr>
              <a:t>to </a:t>
            </a:r>
            <a:r>
              <a:rPr lang="en-IN" sz="1800" spc="-10" dirty="0">
                <a:latin typeface="Carlito"/>
                <a:cs typeface="Carlito"/>
              </a:rPr>
              <a:t>arrive </a:t>
            </a:r>
            <a:r>
              <a:rPr lang="en-IN" sz="1800" spc="-15" dirty="0">
                <a:latin typeface="Carlito"/>
                <a:cs typeface="Carlito"/>
              </a:rPr>
              <a:t>at </a:t>
            </a:r>
            <a:r>
              <a:rPr lang="en-IN" sz="1800" spc="-10" dirty="0">
                <a:latin typeface="Carlito"/>
                <a:cs typeface="Carlito"/>
              </a:rPr>
              <a:t>notification </a:t>
            </a:r>
            <a:r>
              <a:rPr lang="en-IN" sz="1800" spc="-5" dirty="0">
                <a:latin typeface="Carlito"/>
                <a:cs typeface="Carlito"/>
              </a:rPr>
              <a:t>time-table, </a:t>
            </a:r>
            <a:r>
              <a:rPr lang="en-IN" sz="1800" spc="-15" dirty="0">
                <a:latin typeface="Carlito"/>
                <a:cs typeface="Carlito"/>
              </a:rPr>
              <a:t>reminders for </a:t>
            </a:r>
            <a:r>
              <a:rPr lang="en-IN" sz="1800" spc="-20" dirty="0">
                <a:latin typeface="Carlito"/>
                <a:cs typeface="Carlito"/>
              </a:rPr>
              <a:t>exercises, </a:t>
            </a:r>
            <a:r>
              <a:rPr lang="en-IN" sz="1800" spc="-5" dirty="0">
                <a:latin typeface="Carlito"/>
                <a:cs typeface="Carlito"/>
              </a:rPr>
              <a:t>small</a:t>
            </a:r>
            <a:r>
              <a:rPr lang="en-IN" sz="1800" spc="35" dirty="0">
                <a:latin typeface="Carlito"/>
                <a:cs typeface="Carlito"/>
              </a:rPr>
              <a:t> </a:t>
            </a:r>
            <a:r>
              <a:rPr lang="en-IN" sz="1800" spc="-15" dirty="0">
                <a:latin typeface="Carlito"/>
                <a:cs typeface="Carlito"/>
              </a:rPr>
              <a:t>tasks</a:t>
            </a:r>
            <a:r>
              <a:rPr lang="en-IN" sz="1800" dirty="0">
                <a:latin typeface="Carlito"/>
                <a:cs typeface="Carlito"/>
              </a:rPr>
              <a:t> </a:t>
            </a:r>
            <a:r>
              <a:rPr lang="en-IN" sz="1800" spc="-5" dirty="0">
                <a:latin typeface="Carlito"/>
                <a:cs typeface="Carlito"/>
              </a:rPr>
              <a:t>about </a:t>
            </a:r>
            <a:r>
              <a:rPr lang="en-IN" sz="1800" spc="-10" dirty="0">
                <a:latin typeface="Carlito"/>
                <a:cs typeface="Carlito"/>
              </a:rPr>
              <a:t>fitness</a:t>
            </a:r>
            <a:r>
              <a:rPr lang="en-IN" sz="1800" spc="55" dirty="0">
                <a:latin typeface="Carlito"/>
                <a:cs typeface="Carlito"/>
              </a:rPr>
              <a:t> </a:t>
            </a:r>
            <a:r>
              <a:rPr lang="en-IN" sz="1800" spc="-10" dirty="0">
                <a:latin typeface="Carlito"/>
                <a:cs typeface="Carlito"/>
              </a:rPr>
              <a:t>etc.</a:t>
            </a:r>
            <a:endParaRPr lang="en-IN" sz="1800" dirty="0">
              <a:latin typeface="Carlito"/>
              <a:cs typeface="Carlito"/>
            </a:endParaRPr>
          </a:p>
          <a:p>
            <a:pPr marL="195580" indent="-182880">
              <a:spcBef>
                <a:spcPts val="5"/>
              </a:spcBef>
              <a:buFont typeface="Arial"/>
              <a:buChar char="•"/>
              <a:tabLst>
                <a:tab pos="195580" algn="l"/>
              </a:tabLst>
            </a:pPr>
            <a:r>
              <a:rPr lang="en-IN" sz="1800" spc="-10" dirty="0">
                <a:latin typeface="Carlito"/>
                <a:cs typeface="Carlito"/>
              </a:rPr>
              <a:t>Platform uses </a:t>
            </a:r>
            <a:r>
              <a:rPr lang="en-IN" sz="1800" spc="-20" dirty="0">
                <a:latin typeface="Carlito"/>
                <a:cs typeface="Carlito"/>
              </a:rPr>
              <a:t>technology, </a:t>
            </a:r>
            <a:r>
              <a:rPr lang="en-IN" sz="1800" spc="-5" dirty="0">
                <a:latin typeface="Carlito"/>
                <a:cs typeface="Carlito"/>
              </a:rPr>
              <a:t>social </a:t>
            </a:r>
            <a:r>
              <a:rPr lang="en-IN" sz="1800" spc="-10" dirty="0">
                <a:latin typeface="Carlito"/>
                <a:cs typeface="Carlito"/>
              </a:rPr>
              <a:t>feedback, </a:t>
            </a:r>
            <a:r>
              <a:rPr lang="en-IN" sz="1800" spc="-5" dirty="0">
                <a:latin typeface="Carlito"/>
                <a:cs typeface="Carlito"/>
              </a:rPr>
              <a:t>app(s) </a:t>
            </a:r>
            <a:r>
              <a:rPr lang="en-IN" sz="1800" spc="-15" dirty="0">
                <a:latin typeface="Carlito"/>
                <a:cs typeface="Carlito"/>
              </a:rPr>
              <a:t>etc for </a:t>
            </a:r>
            <a:r>
              <a:rPr lang="en-IN" sz="1800" spc="-10" dirty="0">
                <a:latin typeface="Carlito"/>
                <a:cs typeface="Carlito"/>
              </a:rPr>
              <a:t>their</a:t>
            </a:r>
            <a:r>
              <a:rPr lang="en-IN" sz="1800" spc="270" dirty="0">
                <a:latin typeface="Carlito"/>
                <a:cs typeface="Carlito"/>
              </a:rPr>
              <a:t> </a:t>
            </a:r>
            <a:r>
              <a:rPr lang="en-IN" sz="1800" spc="-15" dirty="0">
                <a:latin typeface="Carlito"/>
                <a:cs typeface="Carlito"/>
              </a:rPr>
              <a:t>users</a:t>
            </a:r>
            <a:endParaRPr lang="en-IN" sz="1800" dirty="0">
              <a:latin typeface="Carlito"/>
              <a:cs typeface="Carlito"/>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96043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1916E53-2A63-4809-91F9-B23DE231F2BA}"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nSpc>
                <a:spcPct val="100000"/>
              </a:lnSpc>
              <a:spcBef>
                <a:spcPts val="100"/>
              </a:spcBef>
            </a:pPr>
            <a:r>
              <a:rPr lang="en-IN" sz="2400" spc="100" dirty="0">
                <a:solidFill>
                  <a:schemeClr val="tx1"/>
                </a:solidFill>
              </a:rPr>
              <a:t>Design Thinking </a:t>
            </a:r>
            <a:r>
              <a:rPr lang="en-IN" sz="2400" spc="75" dirty="0">
                <a:solidFill>
                  <a:schemeClr val="tx1"/>
                </a:solidFill>
              </a:rPr>
              <a:t>Case</a:t>
            </a:r>
            <a:r>
              <a:rPr lang="en-IN" sz="2400" spc="-340" dirty="0">
                <a:solidFill>
                  <a:schemeClr val="tx1"/>
                </a:solidFill>
              </a:rPr>
              <a:t> </a:t>
            </a:r>
            <a:r>
              <a:rPr lang="en-IN" sz="2400" spc="105" dirty="0">
                <a:solidFill>
                  <a:schemeClr val="tx1"/>
                </a:solidFill>
              </a:rPr>
              <a:t>Study</a:t>
            </a:r>
            <a:r>
              <a:rPr lang="en-IN" sz="2400" spc="-40" dirty="0">
                <a:solidFill>
                  <a:schemeClr val="tx1"/>
                </a:solidFill>
              </a:rPr>
              <a:t> </a:t>
            </a:r>
            <a:r>
              <a:rPr lang="en-IN" sz="2400" spc="-135" dirty="0">
                <a:solidFill>
                  <a:schemeClr val="tx1"/>
                </a:solidFill>
              </a:rPr>
              <a:t>– </a:t>
            </a:r>
            <a:r>
              <a:rPr lang="en-IN" sz="2400" spc="10" dirty="0">
                <a:solidFill>
                  <a:schemeClr val="tx1"/>
                </a:solidFill>
              </a:rPr>
              <a:t>Me You </a:t>
            </a:r>
            <a:r>
              <a:rPr lang="en-IN" sz="2400" spc="105" dirty="0">
                <a:solidFill>
                  <a:schemeClr val="tx1"/>
                </a:solidFill>
              </a:rPr>
              <a:t>Health</a:t>
            </a:r>
            <a:r>
              <a:rPr lang="en-IN" sz="2400" spc="-160" dirty="0">
                <a:solidFill>
                  <a:schemeClr val="tx1"/>
                </a:solidFill>
              </a:rPr>
              <a:t> </a:t>
            </a:r>
            <a:r>
              <a:rPr lang="en-IN" sz="2400" spc="125" dirty="0">
                <a:solidFill>
                  <a:schemeClr val="tx1"/>
                </a:solidFill>
              </a:rPr>
              <a:t>Story</a:t>
            </a:r>
            <a:r>
              <a:rPr lang="en-IN" sz="2400" spc="120" dirty="0">
                <a:solidFill>
                  <a:schemeClr val="tx1"/>
                </a:solidFill>
              </a:rPr>
              <a:t>(CO1)</a:t>
            </a:r>
            <a:endParaRPr lang="en-US" sz="2400" dirty="0">
              <a:solidFill>
                <a:schemeClr val="tx1"/>
              </a:solidFill>
            </a:endParaRPr>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609600" y="1504499"/>
            <a:ext cx="8229600" cy="4525963"/>
          </a:xfrm>
        </p:spPr>
        <p:txBody>
          <a:bodyPr>
            <a:normAutofit/>
          </a:bodyPr>
          <a:lstStyle/>
          <a:p>
            <a:pPr marL="0" indent="0">
              <a:lnSpc>
                <a:spcPct val="100000"/>
              </a:lnSpc>
              <a:spcBef>
                <a:spcPts val="100"/>
              </a:spcBef>
              <a:buNone/>
            </a:pPr>
            <a:r>
              <a:rPr lang="en-IN" sz="1800" dirty="0">
                <a:latin typeface="Carlito"/>
                <a:cs typeface="Carlito"/>
                <a:hlinkClick r:id="rId2"/>
              </a:rPr>
              <a:t>https://slideplayer.com/slide/12940679/</a:t>
            </a:r>
            <a:endParaRPr lang="en-IN" sz="1800" dirty="0">
              <a:latin typeface="Carlito"/>
              <a:cs typeface="Carlito"/>
            </a:endParaRPr>
          </a:p>
          <a:p>
            <a:pPr marL="0" indent="0">
              <a:lnSpc>
                <a:spcPct val="100000"/>
              </a:lnSpc>
              <a:spcBef>
                <a:spcPts val="100"/>
              </a:spcBef>
              <a:buNone/>
            </a:pPr>
            <a:endParaRPr lang="en-IN" sz="1800" dirty="0">
              <a:latin typeface="Carlito"/>
              <a:cs typeface="Carlito"/>
            </a:endParaRPr>
          </a:p>
          <a:p>
            <a:pPr marL="0" indent="0">
              <a:lnSpc>
                <a:spcPct val="100000"/>
              </a:lnSpc>
              <a:spcBef>
                <a:spcPts val="100"/>
              </a:spcBef>
              <a:buNone/>
            </a:pPr>
            <a:endParaRPr lang="en-IN" sz="1800" dirty="0">
              <a:latin typeface="Carlito"/>
              <a:cs typeface="Carlito"/>
            </a:endParaRPr>
          </a:p>
          <a:p>
            <a:pPr marL="0" indent="0">
              <a:lnSpc>
                <a:spcPct val="100000"/>
              </a:lnSpc>
              <a:spcBef>
                <a:spcPts val="100"/>
              </a:spcBef>
              <a:buNone/>
            </a:pPr>
            <a:r>
              <a:rPr lang="en-IN" sz="1800" dirty="0">
                <a:latin typeface="Carlito"/>
                <a:cs typeface="Carlito"/>
                <a:hlinkClick r:id="rId3"/>
              </a:rPr>
              <a:t>https://www.youtube.com/watch?v=mXXg-DE5-Ws</a:t>
            </a:r>
            <a:endParaRPr lang="en-IN" sz="1800" dirty="0">
              <a:latin typeface="Carlito"/>
              <a:cs typeface="Carlito"/>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552280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5DD94B-112B-4682-AFFE-8B7FDE7C85FF}"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spc="100" dirty="0">
                <a:solidFill>
                  <a:schemeClr val="tx1"/>
                </a:solidFill>
              </a:rPr>
              <a:t>Design Thinking </a:t>
            </a:r>
            <a:r>
              <a:rPr lang="en-IN" sz="2400" spc="75" dirty="0">
                <a:solidFill>
                  <a:schemeClr val="tx1"/>
                </a:solidFill>
              </a:rPr>
              <a:t>Case</a:t>
            </a:r>
            <a:r>
              <a:rPr lang="en-IN" sz="2400" spc="-340" dirty="0">
                <a:solidFill>
                  <a:schemeClr val="tx1"/>
                </a:solidFill>
              </a:rPr>
              <a:t> </a:t>
            </a:r>
            <a:r>
              <a:rPr lang="en-IN" sz="2400" spc="105" dirty="0">
                <a:solidFill>
                  <a:schemeClr val="tx1"/>
                </a:solidFill>
              </a:rPr>
              <a:t>Study</a:t>
            </a:r>
            <a:r>
              <a:rPr lang="en-IN" sz="2400" spc="-40" dirty="0">
                <a:solidFill>
                  <a:schemeClr val="tx1"/>
                </a:solidFill>
              </a:rPr>
              <a:t> </a:t>
            </a:r>
            <a:r>
              <a:rPr lang="en-IN" sz="2400" spc="-135" dirty="0">
                <a:solidFill>
                  <a:schemeClr val="tx1"/>
                </a:solidFill>
              </a:rPr>
              <a:t>- </a:t>
            </a:r>
            <a:r>
              <a:rPr lang="en-IN" sz="2400" spc="65" dirty="0">
                <a:solidFill>
                  <a:schemeClr val="tx1"/>
                </a:solidFill>
              </a:rPr>
              <a:t>IBM </a:t>
            </a:r>
            <a:r>
              <a:rPr lang="en-IN" sz="2400" spc="125" dirty="0">
                <a:solidFill>
                  <a:schemeClr val="tx1"/>
                </a:solidFill>
              </a:rPr>
              <a:t>Learning</a:t>
            </a:r>
            <a:r>
              <a:rPr lang="en-IN" sz="2400" spc="-225" dirty="0">
                <a:solidFill>
                  <a:schemeClr val="tx1"/>
                </a:solidFill>
              </a:rPr>
              <a:t> </a:t>
            </a:r>
            <a:r>
              <a:rPr lang="en-IN" sz="2400" spc="105" dirty="0">
                <a:solidFill>
                  <a:schemeClr val="tx1"/>
                </a:solidFill>
              </a:rPr>
              <a:t>Launch</a:t>
            </a:r>
            <a:r>
              <a:rPr lang="en-IN" sz="2400" spc="120" dirty="0">
                <a:solidFill>
                  <a:schemeClr val="tx1"/>
                </a:solidFill>
              </a:rPr>
              <a:t>(CO1)</a:t>
            </a:r>
            <a:endParaRPr lang="en-US" sz="2400" dirty="0">
              <a:solidFill>
                <a:schemeClr val="tx1"/>
              </a:solidFill>
            </a:endParaRPr>
          </a:p>
        </p:txBody>
      </p:sp>
      <p:sp>
        <p:nvSpPr>
          <p:cNvPr id="10" name="object 3">
            <a:extLst>
              <a:ext uri="{FF2B5EF4-FFF2-40B4-BE49-F238E27FC236}">
                <a16:creationId xmlns:a16="http://schemas.microsoft.com/office/drawing/2014/main" id="{C518016F-1CEB-80BB-F5E8-37D7185C8325}"/>
              </a:ext>
            </a:extLst>
          </p:cNvPr>
          <p:cNvSpPr/>
          <p:nvPr/>
        </p:nvSpPr>
        <p:spPr>
          <a:xfrm>
            <a:off x="1676400" y="1396136"/>
            <a:ext cx="5191737" cy="4065728"/>
          </a:xfrm>
          <a:prstGeom prst="rect">
            <a:avLst/>
          </a:prstGeom>
          <a:blipFill>
            <a:blip r:embed="rId2" cstate="print"/>
            <a:stretch>
              <a:fillRect/>
            </a:stretch>
          </a:blipFill>
        </p:spPr>
        <p:txBody>
          <a:bodyPr wrap="square" lIns="0" tIns="0" rIns="0" bIns="0" rtlCol="0"/>
          <a:lstStyle/>
          <a:p>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649781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5DD94B-112B-4682-AFFE-8B7FDE7C85FF}"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spc="100" dirty="0">
                <a:solidFill>
                  <a:schemeClr val="tx1"/>
                </a:solidFill>
              </a:rPr>
              <a:t>Design Thinking </a:t>
            </a:r>
            <a:r>
              <a:rPr lang="en-IN" sz="2400" spc="75" dirty="0">
                <a:solidFill>
                  <a:schemeClr val="tx1"/>
                </a:solidFill>
              </a:rPr>
              <a:t>Case</a:t>
            </a:r>
            <a:r>
              <a:rPr lang="en-IN" sz="2400" spc="-340" dirty="0">
                <a:solidFill>
                  <a:schemeClr val="tx1"/>
                </a:solidFill>
              </a:rPr>
              <a:t> </a:t>
            </a:r>
            <a:r>
              <a:rPr lang="en-IN" sz="2400" spc="105" dirty="0">
                <a:solidFill>
                  <a:schemeClr val="tx1"/>
                </a:solidFill>
              </a:rPr>
              <a:t>Study</a:t>
            </a:r>
            <a:r>
              <a:rPr lang="en-IN" sz="2400" spc="-40" dirty="0">
                <a:solidFill>
                  <a:schemeClr val="tx1"/>
                </a:solidFill>
              </a:rPr>
              <a:t> </a:t>
            </a:r>
            <a:r>
              <a:rPr lang="en-IN" sz="2400" spc="-135" dirty="0">
                <a:solidFill>
                  <a:schemeClr val="tx1"/>
                </a:solidFill>
              </a:rPr>
              <a:t>- </a:t>
            </a:r>
            <a:r>
              <a:rPr lang="en-IN" sz="2400" spc="65" dirty="0">
                <a:solidFill>
                  <a:schemeClr val="tx1"/>
                </a:solidFill>
              </a:rPr>
              <a:t>IBM </a:t>
            </a:r>
            <a:r>
              <a:rPr lang="en-IN" sz="2400" spc="125" dirty="0">
                <a:solidFill>
                  <a:schemeClr val="tx1"/>
                </a:solidFill>
              </a:rPr>
              <a:t>Learning</a:t>
            </a:r>
            <a:r>
              <a:rPr lang="en-IN" sz="2400" spc="-225" dirty="0">
                <a:solidFill>
                  <a:schemeClr val="tx1"/>
                </a:solidFill>
              </a:rPr>
              <a:t> </a:t>
            </a:r>
            <a:r>
              <a:rPr lang="en-IN" sz="2400" spc="105" dirty="0">
                <a:solidFill>
                  <a:schemeClr val="tx1"/>
                </a:solidFill>
              </a:rPr>
              <a:t>Launch</a:t>
            </a:r>
            <a:r>
              <a:rPr lang="en-IN" sz="2400" spc="120" dirty="0">
                <a:solidFill>
                  <a:schemeClr val="tx1"/>
                </a:solidFill>
              </a:rPr>
              <a:t>(CO1)</a:t>
            </a:r>
            <a:endParaRPr lang="en-US" sz="2400" dirty="0">
              <a:solidFill>
                <a:schemeClr val="tx1"/>
              </a:solidFill>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3" name="TextBox 2">
            <a:extLst>
              <a:ext uri="{FF2B5EF4-FFF2-40B4-BE49-F238E27FC236}">
                <a16:creationId xmlns:a16="http://schemas.microsoft.com/office/drawing/2014/main" id="{378BC1FA-51A0-1B59-5EBE-BCC5880A0B62}"/>
              </a:ext>
            </a:extLst>
          </p:cNvPr>
          <p:cNvSpPr txBox="1"/>
          <p:nvPr/>
        </p:nvSpPr>
        <p:spPr>
          <a:xfrm>
            <a:off x="1143000" y="2057400"/>
            <a:ext cx="5943600" cy="646331"/>
          </a:xfrm>
          <a:prstGeom prst="rect">
            <a:avLst/>
          </a:prstGeom>
          <a:noFill/>
        </p:spPr>
        <p:txBody>
          <a:bodyPr wrap="square">
            <a:spAutoFit/>
          </a:bodyPr>
          <a:lstStyle/>
          <a:p>
            <a:r>
              <a:rPr lang="en-IN" dirty="0">
                <a:hlinkClick r:id="rId3"/>
              </a:rPr>
              <a:t>https://www.coursera.org/lecture/uva-darden-design-thinking-innovation/the-ibm-story-iq0kE</a:t>
            </a:r>
            <a:endParaRPr lang="en-IN" dirty="0"/>
          </a:p>
        </p:txBody>
      </p:sp>
    </p:spTree>
    <p:extLst>
      <p:ext uri="{BB962C8B-B14F-4D97-AF65-F5344CB8AC3E}">
        <p14:creationId xmlns:p14="http://schemas.microsoft.com/office/powerpoint/2010/main" val="3969117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03420BF-328B-4138-B662-7A59E881EACA}"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IN" sz="2400" spc="-15" dirty="0">
                <a:solidFill>
                  <a:schemeClr val="tx1"/>
                </a:solidFill>
                <a:latin typeface="Carlito"/>
                <a:cs typeface="Carlito"/>
              </a:rPr>
              <a:t>Writable </a:t>
            </a:r>
            <a:r>
              <a:rPr lang="en-IN" sz="2400" spc="-5" dirty="0">
                <a:solidFill>
                  <a:schemeClr val="tx1"/>
                </a:solidFill>
                <a:latin typeface="Carlito"/>
                <a:cs typeface="Carlito"/>
              </a:rPr>
              <a:t>Spaces </a:t>
            </a:r>
            <a:r>
              <a:rPr lang="en-IN" sz="2400" dirty="0">
                <a:solidFill>
                  <a:schemeClr val="tx1"/>
                </a:solidFill>
                <a:latin typeface="Carlito"/>
                <a:cs typeface="Carlito"/>
              </a:rPr>
              <a:t>– </a:t>
            </a:r>
            <a:r>
              <a:rPr lang="en-IN" sz="2400" spc="-25" dirty="0">
                <a:solidFill>
                  <a:schemeClr val="tx1"/>
                </a:solidFill>
                <a:latin typeface="Carlito"/>
                <a:cs typeface="Carlito"/>
              </a:rPr>
              <a:t>Transparent</a:t>
            </a:r>
            <a:r>
              <a:rPr lang="en-IN" sz="2400" spc="80" dirty="0">
                <a:solidFill>
                  <a:schemeClr val="tx1"/>
                </a:solidFill>
                <a:latin typeface="Carlito"/>
                <a:cs typeface="Carlito"/>
              </a:rPr>
              <a:t> </a:t>
            </a:r>
            <a:r>
              <a:rPr lang="en-IN" sz="2400" spc="-5" dirty="0">
                <a:solidFill>
                  <a:schemeClr val="tx1"/>
                </a:solidFill>
                <a:latin typeface="Carlito"/>
                <a:cs typeface="Carlito"/>
              </a:rPr>
              <a:t>Glass</a:t>
            </a:r>
            <a:r>
              <a:rPr lang="en-IN" sz="2400" dirty="0">
                <a:solidFill>
                  <a:schemeClr val="tx1"/>
                </a:solidFill>
                <a:latin typeface="Carlito"/>
                <a:cs typeface="Carlito"/>
              </a:rPr>
              <a:t> </a:t>
            </a:r>
            <a:r>
              <a:rPr lang="en-IN" sz="2400" spc="120" dirty="0">
                <a:solidFill>
                  <a:schemeClr val="tx1"/>
                </a:solidFill>
              </a:rPr>
              <a:t>(CO1)</a:t>
            </a:r>
            <a:endParaRPr lang="en-US" sz="2400" dirty="0">
              <a:solidFill>
                <a:schemeClr val="tx1"/>
              </a:solidFill>
            </a:endParaRPr>
          </a:p>
        </p:txBody>
      </p:sp>
      <p:sp>
        <p:nvSpPr>
          <p:cNvPr id="8" name="object 2">
            <a:extLst>
              <a:ext uri="{FF2B5EF4-FFF2-40B4-BE49-F238E27FC236}">
                <a16:creationId xmlns:a16="http://schemas.microsoft.com/office/drawing/2014/main" id="{714FC4E7-2027-4166-FC4C-850C807F933D}"/>
              </a:ext>
            </a:extLst>
          </p:cNvPr>
          <p:cNvSpPr/>
          <p:nvPr/>
        </p:nvSpPr>
        <p:spPr>
          <a:xfrm>
            <a:off x="798576" y="1775797"/>
            <a:ext cx="7546848" cy="3688079"/>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358386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99D6A07-2C14-471E-80A7-7908C32DAA17}"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IN" sz="2400" spc="-15" dirty="0">
                <a:latin typeface="Carlito"/>
                <a:cs typeface="Carlito"/>
              </a:rPr>
              <a:t>Writable </a:t>
            </a:r>
            <a:r>
              <a:rPr lang="en-IN" sz="2400" spc="-5" dirty="0">
                <a:latin typeface="Carlito"/>
                <a:cs typeface="Carlito"/>
              </a:rPr>
              <a:t>Spaces </a:t>
            </a:r>
            <a:r>
              <a:rPr lang="en-IN" sz="2400" dirty="0">
                <a:latin typeface="Carlito"/>
                <a:cs typeface="Carlito"/>
              </a:rPr>
              <a:t>– </a:t>
            </a:r>
            <a:r>
              <a:rPr lang="en-IN" sz="2400" spc="-15" dirty="0">
                <a:latin typeface="Carlito"/>
                <a:cs typeface="Carlito"/>
              </a:rPr>
              <a:t>Writable</a:t>
            </a:r>
            <a:r>
              <a:rPr lang="en-IN" sz="2400" spc="55" dirty="0">
                <a:latin typeface="Carlito"/>
                <a:cs typeface="Carlito"/>
              </a:rPr>
              <a:t> </a:t>
            </a:r>
            <a:r>
              <a:rPr lang="en-IN" sz="2400" spc="-20" dirty="0">
                <a:latin typeface="Carlito"/>
                <a:cs typeface="Carlito"/>
              </a:rPr>
              <a:t>Walls</a:t>
            </a:r>
            <a:r>
              <a:rPr lang="en-IN" sz="2400" dirty="0">
                <a:latin typeface="Carlito"/>
                <a:cs typeface="Carlito"/>
              </a:rPr>
              <a:t> </a:t>
            </a:r>
            <a:r>
              <a:rPr lang="en-IN" sz="2400" spc="120" dirty="0"/>
              <a:t>(CO1)</a:t>
            </a:r>
            <a:endParaRPr lang="en-US" sz="2400" dirty="0"/>
          </a:p>
        </p:txBody>
      </p:sp>
      <p:sp>
        <p:nvSpPr>
          <p:cNvPr id="8" name="object 2">
            <a:extLst>
              <a:ext uri="{FF2B5EF4-FFF2-40B4-BE49-F238E27FC236}">
                <a16:creationId xmlns:a16="http://schemas.microsoft.com/office/drawing/2014/main" id="{486630ED-BD6D-C974-DD1C-325D88E1A4D6}"/>
              </a:ext>
            </a:extLst>
          </p:cNvPr>
          <p:cNvSpPr/>
          <p:nvPr/>
        </p:nvSpPr>
        <p:spPr>
          <a:xfrm>
            <a:off x="1110135" y="1235075"/>
            <a:ext cx="7546848" cy="5029200"/>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7904069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4D1EEEF-ECCB-415C-ABC3-7DAD965C86B1}"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IN" sz="2400" spc="-10" dirty="0">
                <a:latin typeface="Carlito"/>
                <a:cs typeface="Carlito"/>
              </a:rPr>
              <a:t>Collaborative Seating</a:t>
            </a:r>
            <a:r>
              <a:rPr lang="en-IN" sz="2400" spc="55" dirty="0">
                <a:latin typeface="Carlito"/>
                <a:cs typeface="Carlito"/>
              </a:rPr>
              <a:t> </a:t>
            </a:r>
            <a:r>
              <a:rPr lang="en-IN" sz="2400" spc="-15" dirty="0">
                <a:latin typeface="Carlito"/>
                <a:cs typeface="Carlito"/>
              </a:rPr>
              <a:t>Arrangements</a:t>
            </a:r>
            <a:r>
              <a:rPr lang="en-IN" sz="2400" dirty="0">
                <a:latin typeface="Carlito"/>
                <a:cs typeface="Carlito"/>
              </a:rPr>
              <a:t> </a:t>
            </a:r>
            <a:r>
              <a:rPr lang="en-IN" sz="2400" spc="120" dirty="0"/>
              <a:t>(CO1)</a:t>
            </a:r>
            <a:endParaRPr lang="en-US" sz="2400" dirty="0"/>
          </a:p>
        </p:txBody>
      </p:sp>
      <p:sp>
        <p:nvSpPr>
          <p:cNvPr id="8" name="object 2">
            <a:extLst>
              <a:ext uri="{FF2B5EF4-FFF2-40B4-BE49-F238E27FC236}">
                <a16:creationId xmlns:a16="http://schemas.microsoft.com/office/drawing/2014/main" id="{9FBB199B-01DC-DB77-C6F7-BA21EFC249B5}"/>
              </a:ext>
            </a:extLst>
          </p:cNvPr>
          <p:cNvSpPr/>
          <p:nvPr/>
        </p:nvSpPr>
        <p:spPr>
          <a:xfrm>
            <a:off x="201168" y="1388644"/>
            <a:ext cx="8741664" cy="3867912"/>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600255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63534ED-4E6B-4974-8C6B-7CDA92B17BB4}"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IN" sz="2400" spc="100" dirty="0">
                <a:solidFill>
                  <a:srgbClr val="006FC0"/>
                </a:solidFill>
              </a:rPr>
              <a:t> </a:t>
            </a:r>
            <a:r>
              <a:rPr lang="en-US" sz="2400" dirty="0"/>
              <a:t>Collaborative Seating Arrangement </a:t>
            </a:r>
            <a:r>
              <a:rPr lang="en-IN" sz="2400" spc="120" dirty="0"/>
              <a:t>(CO1)</a:t>
            </a:r>
            <a:endParaRPr lang="en-US" sz="2400" dirty="0"/>
          </a:p>
        </p:txBody>
      </p:sp>
      <p:sp>
        <p:nvSpPr>
          <p:cNvPr id="8" name="object 2">
            <a:extLst>
              <a:ext uri="{FF2B5EF4-FFF2-40B4-BE49-F238E27FC236}">
                <a16:creationId xmlns:a16="http://schemas.microsoft.com/office/drawing/2014/main" id="{A03BAC96-6FAE-C18B-37FA-29B8EB1D962C}"/>
              </a:ext>
            </a:extLst>
          </p:cNvPr>
          <p:cNvSpPr>
            <a:spLocks noGrp="1"/>
          </p:cNvSpPr>
          <p:nvPr>
            <p:ph idx="1"/>
          </p:nvPr>
        </p:nvSpPr>
        <p:spPr>
          <a:xfrm>
            <a:off x="533400" y="1143000"/>
            <a:ext cx="8229600" cy="4525963"/>
          </a:xfrm>
          <a:prstGeom prst="rect">
            <a:avLst/>
          </a:prstGeom>
          <a:blipFill>
            <a:blip r:embed="rId2" cstate="print"/>
            <a:stretch>
              <a:fillRect/>
            </a:stretch>
          </a:blipFill>
        </p:spPr>
        <p:txBody>
          <a:bodyPr wrap="square" lIns="0" tIns="0" rIns="0" bIns="0" rtlCol="0"/>
          <a:lstStyle/>
          <a:p>
            <a:pPr marL="0" indent="0">
              <a:buNone/>
            </a:pPr>
            <a:r>
              <a:rPr lang="en-US" dirty="0"/>
              <a:t>Collaborative Seating Arrangement</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868720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77D1DCD-4CBA-4829-AAEC-1A117EED9E35}"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spc="-5" dirty="0">
                <a:solidFill>
                  <a:schemeClr val="tx1"/>
                </a:solidFill>
                <a:latin typeface="Carlito"/>
                <a:cs typeface="Carlito"/>
              </a:rPr>
              <a:t>Connecting the </a:t>
            </a:r>
            <a:r>
              <a:rPr lang="en-IN" sz="2400" dirty="0">
                <a:solidFill>
                  <a:schemeClr val="tx1"/>
                </a:solidFill>
                <a:latin typeface="Carlito"/>
                <a:cs typeface="Carlito"/>
              </a:rPr>
              <a:t>dots – </a:t>
            </a:r>
            <a:r>
              <a:rPr lang="en-IN" sz="2400" spc="-20" dirty="0">
                <a:solidFill>
                  <a:schemeClr val="tx1"/>
                </a:solidFill>
                <a:latin typeface="Carlito"/>
                <a:cs typeface="Carlito"/>
              </a:rPr>
              <a:t>Different</a:t>
            </a:r>
            <a:r>
              <a:rPr lang="en-IN" sz="2400" spc="75" dirty="0">
                <a:solidFill>
                  <a:schemeClr val="tx1"/>
                </a:solidFill>
                <a:latin typeface="Carlito"/>
                <a:cs typeface="Carlito"/>
              </a:rPr>
              <a:t> </a:t>
            </a:r>
            <a:r>
              <a:rPr lang="en-IN" sz="2400" spc="-10" dirty="0">
                <a:solidFill>
                  <a:schemeClr val="tx1"/>
                </a:solidFill>
                <a:latin typeface="Carlito"/>
                <a:cs typeface="Carlito"/>
              </a:rPr>
              <a:t>screens</a:t>
            </a:r>
            <a:r>
              <a:rPr lang="en-IN" sz="2400" dirty="0">
                <a:solidFill>
                  <a:schemeClr val="tx1"/>
                </a:solidFill>
                <a:latin typeface="Carlito"/>
                <a:cs typeface="Carlito"/>
              </a:rPr>
              <a:t> </a:t>
            </a:r>
            <a:r>
              <a:rPr lang="en-IN" sz="2400" spc="-15" dirty="0">
                <a:solidFill>
                  <a:schemeClr val="tx1"/>
                </a:solidFill>
                <a:latin typeface="Carlito"/>
                <a:cs typeface="Carlito"/>
              </a:rPr>
              <a:t>to present</a:t>
            </a:r>
            <a:r>
              <a:rPr lang="en-IN" sz="2400" spc="85" dirty="0">
                <a:solidFill>
                  <a:schemeClr val="tx1"/>
                </a:solidFill>
                <a:latin typeface="Carlito"/>
                <a:cs typeface="Carlito"/>
              </a:rPr>
              <a:t> </a:t>
            </a:r>
            <a:r>
              <a:rPr lang="en-IN" sz="2400" spc="-15" dirty="0">
                <a:solidFill>
                  <a:schemeClr val="tx1"/>
                </a:solidFill>
                <a:latin typeface="Carlito"/>
                <a:cs typeface="Carlito"/>
              </a:rPr>
              <a:t>effectively</a:t>
            </a:r>
            <a:r>
              <a:rPr lang="en-IN" sz="2400" spc="120" dirty="0">
                <a:solidFill>
                  <a:schemeClr val="tx1"/>
                </a:solidFill>
              </a:rPr>
              <a:t>(CO1)</a:t>
            </a:r>
            <a:endParaRPr lang="en-US" sz="2400" dirty="0">
              <a:solidFill>
                <a:schemeClr val="tx1"/>
              </a:solidFill>
            </a:endParaRPr>
          </a:p>
        </p:txBody>
      </p:sp>
      <p:sp>
        <p:nvSpPr>
          <p:cNvPr id="8" name="object 2">
            <a:extLst>
              <a:ext uri="{FF2B5EF4-FFF2-40B4-BE49-F238E27FC236}">
                <a16:creationId xmlns:a16="http://schemas.microsoft.com/office/drawing/2014/main" id="{AFE73B43-A5AD-A53F-123B-51882330746A}"/>
              </a:ext>
            </a:extLst>
          </p:cNvPr>
          <p:cNvSpPr/>
          <p:nvPr/>
        </p:nvSpPr>
        <p:spPr>
          <a:xfrm>
            <a:off x="1524000" y="1214375"/>
            <a:ext cx="6827520" cy="5141975"/>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339443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2D08363-CD90-497E-8D21-42CD9EA61C21}"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312589" y="3012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spc="100" dirty="0">
                <a:solidFill>
                  <a:srgbClr val="006FC0"/>
                </a:solidFill>
              </a:rPr>
              <a:t> </a:t>
            </a:r>
            <a:r>
              <a:rPr lang="en-IN" sz="2400" spc="-10" dirty="0">
                <a:latin typeface="Carlito"/>
                <a:cs typeface="Carlito"/>
              </a:rPr>
              <a:t>Collaborative </a:t>
            </a:r>
            <a:r>
              <a:rPr lang="en-IN" sz="2400" spc="-5" dirty="0">
                <a:latin typeface="Carlito"/>
                <a:cs typeface="Carlito"/>
              </a:rPr>
              <a:t>discussions</a:t>
            </a:r>
            <a:r>
              <a:rPr lang="en-IN" sz="2400" spc="35" dirty="0">
                <a:latin typeface="Carlito"/>
                <a:cs typeface="Carlito"/>
              </a:rPr>
              <a:t> </a:t>
            </a:r>
            <a:r>
              <a:rPr lang="en-IN" sz="2400" spc="-10" dirty="0">
                <a:latin typeface="Carlito"/>
                <a:cs typeface="Carlito"/>
              </a:rPr>
              <a:t>through</a:t>
            </a:r>
            <a:r>
              <a:rPr lang="en-IN" sz="2400" dirty="0">
                <a:latin typeface="Carlito"/>
                <a:cs typeface="Carlito"/>
              </a:rPr>
              <a:t> </a:t>
            </a:r>
            <a:r>
              <a:rPr lang="en-IN" sz="2400" spc="-5" dirty="0">
                <a:latin typeface="Carlito"/>
                <a:cs typeface="Carlito"/>
              </a:rPr>
              <a:t>Magnetic</a:t>
            </a:r>
            <a:r>
              <a:rPr lang="en-IN" sz="2400" spc="25" dirty="0">
                <a:latin typeface="Carlito"/>
                <a:cs typeface="Carlito"/>
              </a:rPr>
              <a:t> </a:t>
            </a:r>
            <a:r>
              <a:rPr lang="en-IN" sz="2400" spc="-20" dirty="0">
                <a:latin typeface="Carlito"/>
                <a:cs typeface="Carlito"/>
              </a:rPr>
              <a:t>Wall </a:t>
            </a:r>
            <a:r>
              <a:rPr lang="en-IN" sz="2400" spc="120" dirty="0"/>
              <a:t>(CO1)</a:t>
            </a:r>
            <a:endParaRPr lang="en-US" sz="2400" dirty="0"/>
          </a:p>
        </p:txBody>
      </p:sp>
      <p:sp>
        <p:nvSpPr>
          <p:cNvPr id="10" name="object 2">
            <a:extLst>
              <a:ext uri="{FF2B5EF4-FFF2-40B4-BE49-F238E27FC236}">
                <a16:creationId xmlns:a16="http://schemas.microsoft.com/office/drawing/2014/main" id="{910378E7-D43A-C50D-A17F-EB963FAF5390}"/>
              </a:ext>
            </a:extLst>
          </p:cNvPr>
          <p:cNvSpPr/>
          <p:nvPr/>
        </p:nvSpPr>
        <p:spPr>
          <a:xfrm>
            <a:off x="800100" y="1371600"/>
            <a:ext cx="7543800" cy="4686064"/>
          </a:xfrm>
          <a:prstGeom prst="rect">
            <a:avLst/>
          </a:prstGeom>
          <a:blipFill>
            <a:blip r:embed="rId2" cstate="print"/>
            <a:stretch>
              <a:fillRect/>
            </a:stretch>
          </a:blipFill>
        </p:spPr>
        <p:txBody>
          <a:bodyPr wrap="square" lIns="0" tIns="0" rIns="0" bIns="0" rtlCol="0"/>
          <a:lstStyle/>
          <a:p>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8330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8E1480-E86D-4A77-9F4A-EC4025EFE9BC}" type="datetime1">
              <a:rPr lang="en-US" smtClean="0"/>
              <a:t>1/5/2025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8" name="Title 1"/>
          <p:cNvSpPr txBox="1">
            <a:spLocks/>
          </p:cNvSpPr>
          <p:nvPr/>
        </p:nvSpPr>
        <p:spPr>
          <a:xfrm>
            <a:off x="1492898" y="52021"/>
            <a:ext cx="75438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Program Specific Outcomes</a:t>
            </a:r>
            <a:endParaRPr kumimoji="0" lang="en-US" sz="2400" b="1" i="0" u="none" strike="noStrike" kern="1200" cap="none" spc="0" normalizeH="0" baseline="0" noProof="0" dirty="0">
              <a:ln>
                <a:noFill/>
              </a:ln>
              <a:solidFill>
                <a:schemeClr val="dk1"/>
              </a:solidFill>
              <a:effectLst/>
              <a:uLnTx/>
              <a:uFillTx/>
            </a:endParaRPr>
          </a:p>
        </p:txBody>
      </p:sp>
      <p:sp>
        <p:nvSpPr>
          <p:cNvPr id="2" name="Footer Placeholder 1"/>
          <p:cNvSpPr>
            <a:spLocks noGrp="1"/>
          </p:cNvSpPr>
          <p:nvPr>
            <p:ph type="ftr" sz="quarter" idx="11"/>
          </p:nvPr>
        </p:nvSpPr>
        <p:spPr/>
        <p:txBody>
          <a:bodyPr/>
          <a:lstStyle/>
          <a:p>
            <a:r>
              <a:rPr lang="en-US"/>
              <a:t>Ms. Anuradha Singh                         ACSE0503  Unit-I</a:t>
            </a:r>
            <a:endParaRPr lang="en-US" dirty="0"/>
          </a:p>
        </p:txBody>
      </p:sp>
      <p:sp>
        <p:nvSpPr>
          <p:cNvPr id="5" name="AutoShape 2" descr="https://powerpoint.officeapps.live.com/pods/GetClipboardImage.ashx?Id=d755fb29-bb7e-42f6-8ff9-70de0345ac47&amp;DC=PSG3&amp;pkey=63c1ada5-8cd3-44ad-ac9a-c7a0b2872353&amp;wdwaccluster=PSG3"/>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powerpoint.officeapps.live.com/pods/GetClipboardImage.ashx?Id=d296e8ab-a2df-4b44-b899-f19a044359de&amp;DC=PSG3&amp;pkey=d7b88438-6892-40aa-a51e-6a2f4bef8b0b&amp;wdwaccluster=PSG3"/>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ttps://powerpoint.officeapps.live.com/pods/GetClipboardImage.ashx?Id=07b36df7-b220-4ee5-8acd-b016aa7c1f03&amp;DC=PSG3&amp;pkey=c62a6d7d-b2da-4bd9-af74-26c64013a95d&amp;wdwaccluster=PSG3"/>
          <p:cNvSpPr>
            <a:spLocks noChangeAspect="1" noChangeArrowheads="1"/>
          </p:cNvSpPr>
          <p:nvPr/>
        </p:nvSpPr>
        <p:spPr bwMode="auto">
          <a:xfrm>
            <a:off x="51752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graphicFrame>
        <p:nvGraphicFramePr>
          <p:cNvPr id="9" name="Table 8">
            <a:extLst>
              <a:ext uri="{FF2B5EF4-FFF2-40B4-BE49-F238E27FC236}">
                <a16:creationId xmlns:a16="http://schemas.microsoft.com/office/drawing/2014/main" id="{C7A74E31-D919-48A0-BC3E-5B1BE05514BB}"/>
              </a:ext>
            </a:extLst>
          </p:cNvPr>
          <p:cNvGraphicFramePr>
            <a:graphicFrameLocks noGrp="1"/>
          </p:cNvGraphicFramePr>
          <p:nvPr/>
        </p:nvGraphicFramePr>
        <p:xfrm>
          <a:off x="822326" y="1196753"/>
          <a:ext cx="7864474" cy="4392487"/>
        </p:xfrm>
        <a:graphic>
          <a:graphicData uri="http://schemas.openxmlformats.org/drawingml/2006/table">
            <a:tbl>
              <a:tblPr firstRow="1" firstCol="1" bandRow="1">
                <a:tableStyleId>{5C22544A-7EE6-4342-B048-85BDC9FD1C3A}</a:tableStyleId>
              </a:tblPr>
              <a:tblGrid>
                <a:gridCol w="725338">
                  <a:extLst>
                    <a:ext uri="{9D8B030D-6E8A-4147-A177-3AD203B41FA5}">
                      <a16:colId xmlns:a16="http://schemas.microsoft.com/office/drawing/2014/main" val="3363269354"/>
                    </a:ext>
                  </a:extLst>
                </a:gridCol>
                <a:gridCol w="1800200">
                  <a:extLst>
                    <a:ext uri="{9D8B030D-6E8A-4147-A177-3AD203B41FA5}">
                      <a16:colId xmlns:a16="http://schemas.microsoft.com/office/drawing/2014/main" val="1797260511"/>
                    </a:ext>
                  </a:extLst>
                </a:gridCol>
                <a:gridCol w="5338936">
                  <a:extLst>
                    <a:ext uri="{9D8B030D-6E8A-4147-A177-3AD203B41FA5}">
                      <a16:colId xmlns:a16="http://schemas.microsoft.com/office/drawing/2014/main" val="284688496"/>
                    </a:ext>
                  </a:extLst>
                </a:gridCol>
              </a:tblGrid>
              <a:tr h="423448">
                <a:tc>
                  <a:txBody>
                    <a:bodyPr/>
                    <a:lstStyle/>
                    <a:p>
                      <a:pPr>
                        <a:lnSpc>
                          <a:spcPct val="115000"/>
                        </a:lnSpc>
                        <a:spcAft>
                          <a:spcPts val="1000"/>
                        </a:spcAft>
                      </a:pPr>
                      <a:r>
                        <a:rPr lang="en-US" sz="1100" dirty="0">
                          <a:effectLst/>
                        </a:rPr>
                        <a:t>S.NO.</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33249" marR="33249" marT="0" marB="0"/>
                </a:tc>
                <a:tc>
                  <a:txBody>
                    <a:bodyPr/>
                    <a:lstStyle/>
                    <a:p>
                      <a:pPr>
                        <a:lnSpc>
                          <a:spcPct val="115000"/>
                        </a:lnSpc>
                        <a:spcAft>
                          <a:spcPts val="1000"/>
                        </a:spcAft>
                      </a:pPr>
                      <a:r>
                        <a:rPr lang="en-US" sz="1200">
                          <a:effectLst/>
                        </a:rPr>
                        <a:t>Program Specific Outcomes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3249" marR="33249" marT="0" marB="0"/>
                </a:tc>
                <a:tc>
                  <a:txBody>
                    <a:bodyPr/>
                    <a:lstStyle/>
                    <a:p>
                      <a:pPr>
                        <a:lnSpc>
                          <a:spcPct val="115000"/>
                        </a:lnSpc>
                        <a:spcAft>
                          <a:spcPts val="1000"/>
                        </a:spcAft>
                      </a:pPr>
                      <a:r>
                        <a:rPr lang="en-US" sz="1200">
                          <a:effectLst/>
                        </a:rPr>
                        <a:t>PSO Description</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3249" marR="33249" marT="0" marB="0"/>
                </a:tc>
                <a:extLst>
                  <a:ext uri="{0D108BD9-81ED-4DB2-BD59-A6C34878D82A}">
                    <a16:rowId xmlns:a16="http://schemas.microsoft.com/office/drawing/2014/main" val="3113761494"/>
                  </a:ext>
                </a:extLst>
              </a:tr>
              <a:tr h="1369448">
                <a:tc>
                  <a:txBody>
                    <a:bodyPr/>
                    <a:lstStyle/>
                    <a:p>
                      <a:pPr>
                        <a:lnSpc>
                          <a:spcPct val="115000"/>
                        </a:lnSpc>
                        <a:spcAft>
                          <a:spcPts val="1000"/>
                        </a:spcAft>
                      </a:pPr>
                      <a:r>
                        <a:rPr lang="en-US" sz="1100" dirty="0">
                          <a:effectLst/>
                        </a:rPr>
                        <a:t>1</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33249" marR="33249" marT="0" marB="0"/>
                </a:tc>
                <a:tc>
                  <a:txBody>
                    <a:bodyPr/>
                    <a:lstStyle/>
                    <a:p>
                      <a:pPr algn="just">
                        <a:lnSpc>
                          <a:spcPct val="150000"/>
                        </a:lnSpc>
                        <a:spcAft>
                          <a:spcPts val="1000"/>
                        </a:spcAft>
                      </a:pPr>
                      <a:r>
                        <a:rPr lang="en-US" sz="1200" dirty="0">
                          <a:effectLst/>
                        </a:rPr>
                        <a:t>PSO1</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33249" marR="33249" marT="0" marB="0"/>
                </a:tc>
                <a:tc>
                  <a:txBody>
                    <a:bodyPr/>
                    <a:lstStyle/>
                    <a:p>
                      <a:pPr fontAlgn="base">
                        <a:lnSpc>
                          <a:spcPct val="115000"/>
                        </a:lnSpc>
                        <a:spcAft>
                          <a:spcPts val="0"/>
                        </a:spcAft>
                      </a:pPr>
                      <a:r>
                        <a:rPr lang="en-US" sz="1200">
                          <a:effectLst/>
                        </a:rPr>
                        <a:t>The ability to identify, analyze real world problems and design their ethical solutions using artificial intelligence, robotics, virtual/augmented reality, data analytics, block chain technology, and cloud computing.</a:t>
                      </a:r>
                      <a:r>
                        <a:rPr lang="en-IN" sz="1200">
                          <a:effectLst/>
                        </a:rPr>
                        <a:t> </a:t>
                      </a:r>
                    </a:p>
                    <a:p>
                      <a:pPr>
                        <a:lnSpc>
                          <a:spcPct val="115000"/>
                        </a:lnSpc>
                        <a:spcAft>
                          <a:spcPts val="1000"/>
                        </a:spcAft>
                      </a:pPr>
                      <a:r>
                        <a:rPr lang="en-US" sz="1100">
                          <a:effectLst/>
                        </a:rPr>
                        <a:t> </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3249" marR="33249" marT="0" marB="0"/>
                </a:tc>
                <a:extLst>
                  <a:ext uri="{0D108BD9-81ED-4DB2-BD59-A6C34878D82A}">
                    <a16:rowId xmlns:a16="http://schemas.microsoft.com/office/drawing/2014/main" val="201619683"/>
                  </a:ext>
                </a:extLst>
              </a:tr>
              <a:tr h="617580">
                <a:tc>
                  <a:txBody>
                    <a:bodyPr/>
                    <a:lstStyle/>
                    <a:p>
                      <a:pPr>
                        <a:lnSpc>
                          <a:spcPct val="115000"/>
                        </a:lnSpc>
                        <a:spcAft>
                          <a:spcPts val="1000"/>
                        </a:spcAft>
                      </a:pPr>
                      <a:r>
                        <a:rPr lang="en-US" sz="1100">
                          <a:effectLst/>
                        </a:rPr>
                        <a:t>2</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3249" marR="33249" marT="0" marB="0"/>
                </a:tc>
                <a:tc>
                  <a:txBody>
                    <a:bodyPr/>
                    <a:lstStyle/>
                    <a:p>
                      <a:pPr>
                        <a:lnSpc>
                          <a:spcPct val="115000"/>
                        </a:lnSpc>
                        <a:spcAft>
                          <a:spcPts val="1000"/>
                        </a:spcAft>
                      </a:pPr>
                      <a:r>
                        <a:rPr lang="en-US" sz="1200" dirty="0">
                          <a:effectLst/>
                        </a:rPr>
                        <a:t>PSO2</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33249" marR="33249" marT="0" marB="0"/>
                </a:tc>
                <a:tc>
                  <a:txBody>
                    <a:bodyPr/>
                    <a:lstStyle/>
                    <a:p>
                      <a:pPr fontAlgn="base">
                        <a:lnSpc>
                          <a:spcPct val="115000"/>
                        </a:lnSpc>
                        <a:spcAft>
                          <a:spcPts val="0"/>
                        </a:spcAft>
                      </a:pPr>
                      <a:r>
                        <a:rPr lang="en-US" sz="1200">
                          <a:effectLst/>
                        </a:rPr>
                        <a:t>The ability to design and develop the hardware sensor devices and related interfacing software systems for solving complex engineering problems.</a:t>
                      </a:r>
                      <a:r>
                        <a:rPr lang="en-IN" sz="1200">
                          <a:effectLst/>
                        </a:rPr>
                        <a:t> </a:t>
                      </a:r>
                    </a:p>
                    <a:p>
                      <a:pPr>
                        <a:lnSpc>
                          <a:spcPct val="115000"/>
                        </a:lnSpc>
                        <a:spcAft>
                          <a:spcPts val="1000"/>
                        </a:spcAft>
                      </a:pPr>
                      <a:r>
                        <a:rPr lang="en-US" sz="1100">
                          <a:effectLst/>
                        </a:rPr>
                        <a:t> </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3249" marR="33249" marT="0" marB="0"/>
                </a:tc>
                <a:extLst>
                  <a:ext uri="{0D108BD9-81ED-4DB2-BD59-A6C34878D82A}">
                    <a16:rowId xmlns:a16="http://schemas.microsoft.com/office/drawing/2014/main" val="3753889750"/>
                  </a:ext>
                </a:extLst>
              </a:tr>
              <a:tr h="926371">
                <a:tc>
                  <a:txBody>
                    <a:bodyPr/>
                    <a:lstStyle/>
                    <a:p>
                      <a:pPr>
                        <a:lnSpc>
                          <a:spcPct val="115000"/>
                        </a:lnSpc>
                        <a:spcAft>
                          <a:spcPts val="1000"/>
                        </a:spcAft>
                      </a:pPr>
                      <a:r>
                        <a:rPr lang="en-US" sz="1100">
                          <a:effectLst/>
                        </a:rPr>
                        <a:t>3</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3249" marR="33249" marT="0" marB="0"/>
                </a:tc>
                <a:tc>
                  <a:txBody>
                    <a:bodyPr/>
                    <a:lstStyle/>
                    <a:p>
                      <a:pPr>
                        <a:lnSpc>
                          <a:spcPct val="115000"/>
                        </a:lnSpc>
                        <a:spcAft>
                          <a:spcPts val="1000"/>
                        </a:spcAft>
                      </a:pPr>
                      <a:r>
                        <a:rPr lang="en-US" sz="1200">
                          <a:effectLst/>
                        </a:rPr>
                        <a:t>PSO3</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3249" marR="33249" marT="0" marB="0"/>
                </a:tc>
                <a:tc>
                  <a:txBody>
                    <a:bodyPr/>
                    <a:lstStyle/>
                    <a:p>
                      <a:pPr fontAlgn="base">
                        <a:lnSpc>
                          <a:spcPct val="115000"/>
                        </a:lnSpc>
                        <a:spcAft>
                          <a:spcPts val="0"/>
                        </a:spcAft>
                      </a:pPr>
                      <a:r>
                        <a:rPr lang="en-US" sz="1200" dirty="0">
                          <a:effectLst/>
                        </a:rPr>
                        <a:t>The ability to understand inter-disciplinary computing techniques and to apply them in the design of advanced computing.</a:t>
                      </a:r>
                      <a:r>
                        <a:rPr lang="en-IN" sz="1200" dirty="0">
                          <a:effectLst/>
                        </a:rPr>
                        <a:t> </a:t>
                      </a:r>
                    </a:p>
                    <a:p>
                      <a:pPr>
                        <a:lnSpc>
                          <a:spcPct val="115000"/>
                        </a:lnSpc>
                        <a:spcAft>
                          <a:spcPts val="1000"/>
                        </a:spcAft>
                      </a:pPr>
                      <a:r>
                        <a:rPr lang="en-US" sz="1100" dirty="0">
                          <a:effectLst/>
                        </a:rPr>
                        <a:t> </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33249" marR="33249" marT="0" marB="0"/>
                </a:tc>
                <a:extLst>
                  <a:ext uri="{0D108BD9-81ED-4DB2-BD59-A6C34878D82A}">
                    <a16:rowId xmlns:a16="http://schemas.microsoft.com/office/drawing/2014/main" val="3147034151"/>
                  </a:ext>
                </a:extLst>
              </a:tr>
              <a:tr h="1055640">
                <a:tc>
                  <a:txBody>
                    <a:bodyPr/>
                    <a:lstStyle/>
                    <a:p>
                      <a:pPr>
                        <a:lnSpc>
                          <a:spcPct val="115000"/>
                        </a:lnSpc>
                        <a:spcAft>
                          <a:spcPts val="1000"/>
                        </a:spcAft>
                      </a:pPr>
                      <a:r>
                        <a:rPr lang="en-US" sz="1100">
                          <a:effectLst/>
                        </a:rPr>
                        <a:t>4</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3249" marR="33249" marT="0" marB="0"/>
                </a:tc>
                <a:tc>
                  <a:txBody>
                    <a:bodyPr/>
                    <a:lstStyle/>
                    <a:p>
                      <a:pPr algn="just">
                        <a:lnSpc>
                          <a:spcPct val="150000"/>
                        </a:lnSpc>
                        <a:spcAft>
                          <a:spcPts val="1000"/>
                        </a:spcAft>
                      </a:pPr>
                      <a:r>
                        <a:rPr lang="en-US" sz="1200">
                          <a:effectLst/>
                        </a:rPr>
                        <a:t>PSO4</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3249" marR="33249" marT="0" marB="0"/>
                </a:tc>
                <a:tc>
                  <a:txBody>
                    <a:bodyPr/>
                    <a:lstStyle/>
                    <a:p>
                      <a:pPr fontAlgn="base">
                        <a:lnSpc>
                          <a:spcPct val="115000"/>
                        </a:lnSpc>
                        <a:spcAft>
                          <a:spcPts val="0"/>
                        </a:spcAft>
                      </a:pPr>
                      <a:r>
                        <a:rPr lang="en-US" sz="1200" dirty="0">
                          <a:effectLst/>
                        </a:rPr>
                        <a:t>The ability to conduct investigation of complex problems with the help of technical, managerial, leadership qualities, and modern engineering tools provided by industry-sponsored laboratories.</a:t>
                      </a:r>
                      <a:r>
                        <a:rPr lang="en-IN" sz="1200" dirty="0">
                          <a:effectLst/>
                        </a:rPr>
                        <a:t> </a:t>
                      </a:r>
                    </a:p>
                    <a:p>
                      <a:pPr>
                        <a:lnSpc>
                          <a:spcPct val="115000"/>
                        </a:lnSpc>
                        <a:spcAft>
                          <a:spcPts val="1000"/>
                        </a:spcAft>
                      </a:pPr>
                      <a:r>
                        <a:rPr lang="en-US" sz="1100" dirty="0">
                          <a:effectLst/>
                        </a:rPr>
                        <a:t> </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33249" marR="33249" marT="0" marB="0"/>
                </a:tc>
                <a:extLst>
                  <a:ext uri="{0D108BD9-81ED-4DB2-BD59-A6C34878D82A}">
                    <a16:rowId xmlns:a16="http://schemas.microsoft.com/office/drawing/2014/main" val="1525199667"/>
                  </a:ext>
                </a:extLst>
              </a:tr>
            </a:tbl>
          </a:graphicData>
        </a:graphic>
      </p:graphicFrame>
    </p:spTree>
    <p:extLst>
      <p:ext uri="{BB962C8B-B14F-4D97-AF65-F5344CB8AC3E}">
        <p14:creationId xmlns:p14="http://schemas.microsoft.com/office/powerpoint/2010/main" val="28094306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FEE00B-D558-4CF3-8F48-D6F960C7F872}"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IN" sz="2400" spc="-5" dirty="0">
                <a:latin typeface="Carlito"/>
                <a:cs typeface="Carlito"/>
              </a:rPr>
              <a:t>C</a:t>
            </a:r>
            <a:r>
              <a:rPr lang="en-IN" sz="2400" spc="5" dirty="0">
                <a:latin typeface="Carlito"/>
                <a:cs typeface="Carlito"/>
              </a:rPr>
              <a:t>o</a:t>
            </a:r>
            <a:r>
              <a:rPr lang="en-IN" sz="2400" spc="-10" dirty="0">
                <a:latin typeface="Carlito"/>
                <a:cs typeface="Carlito"/>
              </a:rPr>
              <a:t>ll</a:t>
            </a:r>
            <a:r>
              <a:rPr lang="en-IN" sz="2400" dirty="0">
                <a:latin typeface="Carlito"/>
                <a:cs typeface="Carlito"/>
              </a:rPr>
              <a:t>a</a:t>
            </a:r>
            <a:r>
              <a:rPr lang="en-IN" sz="2400" spc="-10" dirty="0">
                <a:latin typeface="Carlito"/>
                <a:cs typeface="Carlito"/>
              </a:rPr>
              <a:t>b</a:t>
            </a:r>
            <a:r>
              <a:rPr lang="en-IN" sz="2400" spc="5" dirty="0">
                <a:latin typeface="Carlito"/>
                <a:cs typeface="Carlito"/>
              </a:rPr>
              <a:t>o</a:t>
            </a:r>
            <a:r>
              <a:rPr lang="en-IN" sz="2400" spc="-55" dirty="0">
                <a:latin typeface="Carlito"/>
                <a:cs typeface="Carlito"/>
              </a:rPr>
              <a:t>r</a:t>
            </a:r>
            <a:r>
              <a:rPr lang="en-IN" sz="2400" spc="-25" dirty="0">
                <a:latin typeface="Carlito"/>
                <a:cs typeface="Carlito"/>
              </a:rPr>
              <a:t>a</a:t>
            </a:r>
            <a:r>
              <a:rPr lang="en-IN" sz="2400" dirty="0">
                <a:latin typeface="Carlito"/>
                <a:cs typeface="Carlito"/>
              </a:rPr>
              <a:t>t</a:t>
            </a:r>
            <a:r>
              <a:rPr lang="en-IN" sz="2400" spc="-15" dirty="0">
                <a:latin typeface="Carlito"/>
                <a:cs typeface="Carlito"/>
              </a:rPr>
              <a:t>i</a:t>
            </a:r>
            <a:r>
              <a:rPr lang="en-IN" sz="2400" spc="-25" dirty="0">
                <a:latin typeface="Carlito"/>
                <a:cs typeface="Carlito"/>
              </a:rPr>
              <a:t>v</a:t>
            </a:r>
            <a:r>
              <a:rPr lang="en-IN" sz="2400" dirty="0">
                <a:latin typeface="Carlito"/>
                <a:cs typeface="Carlito"/>
              </a:rPr>
              <a:t>e  </a:t>
            </a:r>
            <a:r>
              <a:rPr lang="en-IN" sz="2400" spc="-10" dirty="0">
                <a:latin typeface="Carlito"/>
                <a:cs typeface="Carlito"/>
              </a:rPr>
              <a:t>discussions  through  </a:t>
            </a:r>
            <a:r>
              <a:rPr lang="en-IN" sz="2400" spc="-15" dirty="0">
                <a:latin typeface="Carlito"/>
                <a:cs typeface="Carlito"/>
              </a:rPr>
              <a:t>Workshop  </a:t>
            </a:r>
            <a:r>
              <a:rPr lang="en-IN" sz="2400" spc="-10" dirty="0">
                <a:latin typeface="Carlito"/>
                <a:cs typeface="Carlito"/>
              </a:rPr>
              <a:t>Rooms </a:t>
            </a:r>
            <a:r>
              <a:rPr lang="en-IN" sz="2400" dirty="0">
                <a:latin typeface="Carlito"/>
                <a:cs typeface="Carlito"/>
              </a:rPr>
              <a:t>–  </a:t>
            </a:r>
            <a:r>
              <a:rPr lang="en-IN" sz="2400" spc="-15" dirty="0">
                <a:latin typeface="Carlito"/>
                <a:cs typeface="Carlito"/>
              </a:rPr>
              <a:t>Writable  </a:t>
            </a:r>
            <a:r>
              <a:rPr lang="en-IN" sz="2400" spc="-20" dirty="0">
                <a:latin typeface="Carlito"/>
                <a:cs typeface="Carlito"/>
              </a:rPr>
              <a:t>Walls</a:t>
            </a:r>
            <a:r>
              <a:rPr lang="en-IN" sz="2400" dirty="0">
                <a:latin typeface="Carlito"/>
                <a:cs typeface="Carlito"/>
              </a:rPr>
              <a:t> </a:t>
            </a:r>
            <a:r>
              <a:rPr lang="en-IN" sz="2400" spc="120" dirty="0"/>
              <a:t>(CO1)</a:t>
            </a:r>
            <a:endParaRPr lang="en-US" sz="2400" dirty="0"/>
          </a:p>
        </p:txBody>
      </p:sp>
      <p:sp>
        <p:nvSpPr>
          <p:cNvPr id="8" name="object 3">
            <a:extLst>
              <a:ext uri="{FF2B5EF4-FFF2-40B4-BE49-F238E27FC236}">
                <a16:creationId xmlns:a16="http://schemas.microsoft.com/office/drawing/2014/main" id="{BFAEB5D8-C660-0DAC-2F70-A14C948B4602}"/>
              </a:ext>
            </a:extLst>
          </p:cNvPr>
          <p:cNvSpPr/>
          <p:nvPr/>
        </p:nvSpPr>
        <p:spPr>
          <a:xfrm>
            <a:off x="1562100" y="1209751"/>
            <a:ext cx="6373368" cy="4614672"/>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439923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E4B84F-4267-4C47-B538-2696B83A8446}"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dirty="0"/>
              <a:t>working on 1- hour Design problem</a:t>
            </a:r>
            <a:r>
              <a:rPr lang="en-IN" sz="2400" spc="120" dirty="0"/>
              <a:t>(CO1)</a:t>
            </a:r>
            <a:endParaRPr lang="en-US" sz="2400" dirty="0"/>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Autofit/>
          </a:bodyPr>
          <a:lstStyle/>
          <a:p>
            <a:pPr marL="0" indent="0" algn="just">
              <a:buNone/>
            </a:pPr>
            <a:r>
              <a:rPr lang="en-IN" sz="1800" dirty="0"/>
              <a:t>A Design Challenge is a way for employers to assess how well you approach design problems and is often a good way to put your skills to the test.</a:t>
            </a:r>
            <a:endParaRPr lang="en-IN" sz="1800" cap="all" dirty="0"/>
          </a:p>
          <a:p>
            <a:pPr marL="0" indent="0" algn="just">
              <a:buNone/>
            </a:pPr>
            <a:r>
              <a:rPr lang="en-IN" sz="1800" cap="all" dirty="0"/>
              <a:t>STEPS</a:t>
            </a:r>
          </a:p>
          <a:p>
            <a:pPr algn="just"/>
            <a:r>
              <a:rPr lang="en-IN" sz="1800" dirty="0"/>
              <a:t>Start by taking a first stab at writing your design challenge down. It should be short and easy to remember. Try composing a single sentence that conveys the problem you want to solve. We often phrase these as How Might We questions to set our teams up to be solution-oriented and to generate a lot of ideas along the way.</a:t>
            </a:r>
          </a:p>
          <a:p>
            <a:pPr algn="just"/>
            <a:r>
              <a:rPr lang="en-IN" sz="1800" dirty="0"/>
              <a:t>Now that you have a draft of your design challenge, explore and align on the goal or outcome you hope to achieve. Use the Align on your Impact Goals activity to ensure that you, your team and any other stakeholders have the same vision of success in mind.</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586671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F28A7E0-8658-4569-AADC-28F5966741D3}"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dirty="0"/>
              <a:t>working on 1- hour Design problem </a:t>
            </a:r>
            <a:r>
              <a:rPr lang="en-IN" sz="2400" dirty="0" err="1"/>
              <a:t>Cont</a:t>
            </a:r>
            <a:r>
              <a:rPr lang="en-IN" sz="2400" dirty="0"/>
              <a:t>…</a:t>
            </a:r>
            <a:r>
              <a:rPr lang="en-IN" sz="2400" spc="120" dirty="0"/>
              <a:t>(CO1)</a:t>
            </a:r>
            <a:endParaRPr lang="en-US" sz="2400" dirty="0"/>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lstStyle/>
          <a:p>
            <a:pPr algn="just"/>
            <a:endParaRPr lang="en-IN" sz="1800" dirty="0"/>
          </a:p>
          <a:p>
            <a:pPr algn="just"/>
            <a:r>
              <a:rPr lang="en-IN" sz="1800" dirty="0"/>
              <a:t>Next you’ll want to think about the audience you’re aiming to serve and the context, constraints, and influences in their lives. Use the Define your Audience activity to map the ecosystem around your user and the shifts or changes that you might need to influence through your design. This step will help you see how broad or narrow your challenge scope needs to be.</a:t>
            </a:r>
          </a:p>
          <a:p>
            <a:pPr algn="just"/>
            <a:r>
              <a:rPr lang="en-IN" sz="1800" dirty="0"/>
              <a:t>Now that you’ve gathered and organized more information, review your design question and see if it still feels right. Refine your question and capture this, and the information you used to get there, in your Frame Your Design Challenge worksheet.</a:t>
            </a:r>
          </a:p>
          <a:p>
            <a:pPr algn="just"/>
            <a:r>
              <a:rPr lang="en-IN" sz="1800" dirty="0"/>
              <a:t>Framing the right design challenge is key to arriving at a good solution. A quick test we often run on a design challenge is to see if we can come up with five possible solutions in just a few minutes. If so, you’re likely on the right track. Try this, and make tweaks as needed to get to the right framing and scope.</a:t>
            </a:r>
          </a:p>
          <a:p>
            <a:pPr marL="0" indent="0" algn="just">
              <a:lnSpc>
                <a:spcPct val="100000"/>
              </a:lnSpc>
              <a:spcBef>
                <a:spcPts val="100"/>
              </a:spcBef>
              <a:buNone/>
            </a:pPr>
            <a:endParaRPr lang="en-IN" sz="1800" dirty="0">
              <a:latin typeface="Carlito"/>
              <a:cs typeface="Carlito"/>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54512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15184F-860E-4D65-AE61-47FABDE272B0}"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dirty="0"/>
              <a:t>Applying RCA </a:t>
            </a:r>
            <a:r>
              <a:rPr lang="en-IN" sz="2400" spc="120" dirty="0"/>
              <a:t>(CO1)</a:t>
            </a:r>
            <a:endParaRPr lang="en-US" sz="2400" dirty="0"/>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rmAutofit/>
          </a:bodyPr>
          <a:lstStyle/>
          <a:p>
            <a:pPr marL="0" indent="0" algn="just">
              <a:lnSpc>
                <a:spcPct val="100000"/>
              </a:lnSpc>
              <a:spcBef>
                <a:spcPts val="100"/>
              </a:spcBef>
              <a:buNone/>
            </a:pPr>
            <a:r>
              <a:rPr lang="en-IN" sz="1800" dirty="0"/>
              <a:t>Root cause analysis (RCA) is a method of problem solving used for identifying the root causes of faults or problems.</a:t>
            </a:r>
          </a:p>
          <a:p>
            <a:pPr marL="0" indent="0" algn="just">
              <a:spcBef>
                <a:spcPts val="100"/>
              </a:spcBef>
              <a:buNone/>
            </a:pPr>
            <a:r>
              <a:rPr lang="en-IN" sz="1800" dirty="0"/>
              <a:t>Steps to Apply the 5 Whys Tool</a:t>
            </a:r>
          </a:p>
          <a:p>
            <a:pPr marL="0" indent="0" algn="just">
              <a:spcBef>
                <a:spcPts val="100"/>
              </a:spcBef>
              <a:buNone/>
            </a:pPr>
            <a:r>
              <a:rPr lang="en-IN" sz="1800" dirty="0"/>
              <a:t>Step 1: Define the Problem</a:t>
            </a:r>
          </a:p>
          <a:p>
            <a:pPr marL="0" indent="0" algn="just">
              <a:spcBef>
                <a:spcPts val="100"/>
              </a:spcBef>
              <a:buNone/>
            </a:pPr>
            <a:r>
              <a:rPr lang="en-IN" sz="1800" dirty="0"/>
              <a:t>Step 2: Ask the Why questions</a:t>
            </a:r>
          </a:p>
          <a:p>
            <a:pPr marL="0" indent="0" algn="just">
              <a:spcBef>
                <a:spcPts val="100"/>
              </a:spcBef>
              <a:buNone/>
            </a:pPr>
            <a:r>
              <a:rPr lang="en-IN" sz="1800" dirty="0"/>
              <a:t>Step 3: Discussing the results</a:t>
            </a:r>
          </a:p>
          <a:p>
            <a:pPr marL="0" indent="0" algn="just">
              <a:lnSpc>
                <a:spcPct val="100000"/>
              </a:lnSpc>
              <a:spcBef>
                <a:spcPts val="100"/>
              </a:spcBef>
              <a:buNone/>
            </a:pPr>
            <a:endParaRPr lang="en-IN" sz="1800" dirty="0">
              <a:latin typeface="Carlito"/>
              <a:cs typeface="Carlito"/>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801315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78B2A76-D6B2-4D3E-A803-1773B25492E0}"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dirty="0"/>
              <a:t>Brainstorming </a:t>
            </a:r>
            <a:r>
              <a:rPr lang="en-IN" sz="2400" spc="120" dirty="0"/>
              <a:t>(CO1)</a:t>
            </a:r>
            <a:endParaRPr lang="en-US" sz="2400" dirty="0"/>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Autofit/>
          </a:bodyPr>
          <a:lstStyle/>
          <a:p>
            <a:pPr algn="just">
              <a:lnSpc>
                <a:spcPct val="150000"/>
              </a:lnSpc>
            </a:pPr>
            <a:r>
              <a:rPr lang="en-US" sz="1800" dirty="0">
                <a:latin typeface="Times New Roman" pitchFamily="18" charset="0"/>
                <a:cs typeface="Times New Roman" pitchFamily="18" charset="0"/>
              </a:rPr>
              <a:t>Brainstorming is a great way to come with a plenty of ideas that you would not be able to generate by just sitting down with a pen and paper.</a:t>
            </a:r>
          </a:p>
          <a:p>
            <a:pPr algn="just">
              <a:lnSpc>
                <a:spcPct val="150000"/>
              </a:lnSpc>
            </a:pPr>
            <a:r>
              <a:rPr lang="en-US" sz="1800" dirty="0">
                <a:latin typeface="Times New Roman" pitchFamily="18" charset="0"/>
                <a:cs typeface="Times New Roman" pitchFamily="18" charset="0"/>
              </a:rPr>
              <a:t>The intention of brainstorming is to leverage the collective thinking of the group by engaging with each other, listening and building on other ideas.</a:t>
            </a:r>
          </a:p>
          <a:p>
            <a:pPr algn="just">
              <a:lnSpc>
                <a:spcPct val="150000"/>
              </a:lnSpc>
            </a:pPr>
            <a:r>
              <a:rPr lang="en-US" sz="1800" dirty="0">
                <a:latin typeface="Times New Roman" pitchFamily="18" charset="0"/>
                <a:cs typeface="Times New Roman" pitchFamily="18" charset="0"/>
              </a:rPr>
              <a:t> Brainstorming can be used throughout the Design Thinking process to come up with a Design Solution.</a:t>
            </a:r>
          </a:p>
          <a:p>
            <a:pPr algn="just">
              <a:lnSpc>
                <a:spcPct val="150000"/>
              </a:lnSpc>
            </a:pPr>
            <a:r>
              <a:rPr lang="en-US" sz="1800" dirty="0"/>
              <a:t>Brainstorming comes in handy when you need to come up with ideas. </a:t>
            </a:r>
          </a:p>
          <a:p>
            <a:pPr algn="just">
              <a:lnSpc>
                <a:spcPct val="150000"/>
              </a:lnSpc>
            </a:pPr>
            <a:r>
              <a:rPr lang="en-US" sz="1800" dirty="0"/>
              <a:t>But have you ever been in one of those brainstorms where you ended up feeling totally blank or, even worse, more confused? </a:t>
            </a:r>
          </a:p>
          <a:p>
            <a:pPr algn="just">
              <a:lnSpc>
                <a:spcPct val="150000"/>
              </a:lnSpc>
            </a:pPr>
            <a:endParaRPr lang="en-US" sz="1800" dirty="0">
              <a:latin typeface="Times New Roman" pitchFamily="18" charset="0"/>
              <a:cs typeface="Times New Roman" pitchFamily="18" charset="0"/>
            </a:endParaRPr>
          </a:p>
          <a:p>
            <a:pPr marL="0" indent="0" algn="just">
              <a:lnSpc>
                <a:spcPct val="150000"/>
              </a:lnSpc>
              <a:buNone/>
            </a:pPr>
            <a:r>
              <a:rPr lang="en-US" sz="1800" dirty="0">
                <a:latin typeface="Times New Roman" pitchFamily="18" charset="0"/>
                <a:cs typeface="Times New Roman" pitchFamily="18" charset="0"/>
              </a:rPr>
              <a:t> </a:t>
            </a:r>
            <a:endParaRPr lang="en-US" sz="1800" i="1" dirty="0">
              <a:latin typeface="Times New Roman" pitchFamily="18" charset="0"/>
              <a:cs typeface="Times New Roman" pitchFamily="18" charset="0"/>
            </a:endParaRPr>
          </a:p>
          <a:p>
            <a:pPr marL="0" indent="0" algn="just">
              <a:lnSpc>
                <a:spcPct val="100000"/>
              </a:lnSpc>
              <a:spcBef>
                <a:spcPts val="100"/>
              </a:spcBef>
              <a:buNone/>
            </a:pPr>
            <a:endParaRPr lang="en-IN" sz="1800" dirty="0">
              <a:latin typeface="Carlito"/>
              <a:cs typeface="Carlito"/>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015716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75802B-7E3C-4DE9-A207-85F83089C202}"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dirty="0"/>
              <a:t>Effective Brainstorming </a:t>
            </a:r>
            <a:r>
              <a:rPr lang="en-IN" sz="2400" spc="120" dirty="0"/>
              <a:t>(CO1)</a:t>
            </a:r>
            <a:endParaRPr lang="en-US" sz="2400" dirty="0"/>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Autofit/>
          </a:bodyPr>
          <a:lstStyle/>
          <a:p>
            <a:pPr algn="just">
              <a:lnSpc>
                <a:spcPct val="150000"/>
              </a:lnSpc>
            </a:pPr>
            <a:r>
              <a:rPr lang="en-US" sz="1800" dirty="0">
                <a:latin typeface="Times New Roman" pitchFamily="18" charset="0"/>
                <a:cs typeface="Times New Roman" pitchFamily="18" charset="0"/>
              </a:rPr>
              <a:t> Can be done for a well-defined problem or issue. </a:t>
            </a:r>
          </a:p>
          <a:p>
            <a:pPr algn="just">
              <a:lnSpc>
                <a:spcPct val="150000"/>
              </a:lnSpc>
            </a:pPr>
            <a:r>
              <a:rPr lang="en-US" sz="1800" dirty="0">
                <a:latin typeface="Times New Roman" pitchFamily="18" charset="0"/>
                <a:cs typeface="Times New Roman" pitchFamily="18" charset="0"/>
              </a:rPr>
              <a:t>Also can be done for a problem/issue that has several possible solutions.</a:t>
            </a:r>
          </a:p>
          <a:p>
            <a:pPr algn="just">
              <a:lnSpc>
                <a:spcPct val="150000"/>
              </a:lnSpc>
            </a:pPr>
            <a:r>
              <a:rPr lang="en-US" sz="1800" dirty="0">
                <a:latin typeface="Times New Roman" pitchFamily="18" charset="0"/>
                <a:cs typeface="Times New Roman" pitchFamily="18" charset="0"/>
              </a:rPr>
              <a:t>Can happen only with few constraints.</a:t>
            </a:r>
          </a:p>
          <a:p>
            <a:pPr algn="just">
              <a:lnSpc>
                <a:spcPct val="150000"/>
              </a:lnSpc>
            </a:pPr>
            <a:r>
              <a:rPr lang="en-US" sz="1800" dirty="0">
                <a:latin typeface="Times New Roman" pitchFamily="18" charset="0"/>
                <a:cs typeface="Times New Roman" pitchFamily="18" charset="0"/>
              </a:rPr>
              <a:t>Comes to play when there is a need to generate ideas.</a:t>
            </a:r>
          </a:p>
          <a:p>
            <a:pPr algn="just">
              <a:lnSpc>
                <a:spcPct val="150000"/>
              </a:lnSpc>
            </a:pPr>
            <a:r>
              <a:rPr lang="en-US" sz="1800" dirty="0">
                <a:latin typeface="Times New Roman" pitchFamily="18" charset="0"/>
                <a:cs typeface="Times New Roman" pitchFamily="18" charset="0"/>
              </a:rPr>
              <a:t>Happens best in reasonably larger groups.</a:t>
            </a:r>
          </a:p>
          <a:p>
            <a:pPr marL="0" indent="0">
              <a:buNone/>
            </a:pPr>
            <a:endParaRPr lang="en-US" sz="1800" i="1" dirty="0">
              <a:latin typeface="Times New Roman" pitchFamily="18" charset="0"/>
              <a:cs typeface="Times New Roman" pitchFamily="18" charset="0"/>
            </a:endParaRPr>
          </a:p>
          <a:p>
            <a:pPr marL="0" indent="0" algn="just">
              <a:lnSpc>
                <a:spcPct val="150000"/>
              </a:lnSpc>
              <a:buNone/>
            </a:pPr>
            <a:endParaRPr lang="en-US" sz="1800" dirty="0">
              <a:latin typeface="Times New Roman" pitchFamily="18" charset="0"/>
              <a:cs typeface="Times New Roman" pitchFamily="18" charset="0"/>
            </a:endParaRPr>
          </a:p>
          <a:p>
            <a:pPr marL="0" indent="0" algn="just">
              <a:lnSpc>
                <a:spcPct val="150000"/>
              </a:lnSpc>
              <a:buNone/>
            </a:pP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 </a:t>
            </a:r>
            <a:endParaRPr lang="en-US" sz="1800" i="1" dirty="0">
              <a:latin typeface="Times New Roman" pitchFamily="18" charset="0"/>
              <a:cs typeface="Times New Roman" pitchFamily="18" charset="0"/>
            </a:endParaRPr>
          </a:p>
          <a:p>
            <a:pPr marL="0" indent="0" algn="just">
              <a:spcBef>
                <a:spcPts val="100"/>
              </a:spcBef>
              <a:buNone/>
            </a:pPr>
            <a:endParaRPr lang="en-IN" sz="1800" dirty="0">
              <a:latin typeface="Carlito"/>
              <a:cs typeface="Carlito"/>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6745570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1A7A664-5F71-473F-A69F-E181720687FD}"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US" sz="2400" b="1" dirty="0"/>
              <a:t>Brainstorming: Do’s</a:t>
            </a:r>
            <a:r>
              <a:rPr lang="en-IN" sz="2400" dirty="0"/>
              <a:t> </a:t>
            </a:r>
            <a:r>
              <a:rPr lang="en-IN" sz="2400" spc="120" dirty="0"/>
              <a:t>(CO1)</a:t>
            </a:r>
            <a:endParaRPr lang="en-US" sz="2400" dirty="0"/>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Autofit/>
          </a:bodyPr>
          <a:lstStyle/>
          <a:p>
            <a:pPr algn="just">
              <a:buFont typeface="Arial" charset="0"/>
              <a:buNone/>
            </a:pPr>
            <a:r>
              <a:rPr lang="en-US" sz="1800" b="1" dirty="0">
                <a:latin typeface="Times New Roman" pitchFamily="18" charset="0"/>
                <a:cs typeface="Times New Roman" pitchFamily="18" charset="0"/>
              </a:rPr>
              <a:t>1. APPOINT A FACILITATOR</a:t>
            </a:r>
          </a:p>
          <a:p>
            <a:pPr algn="just"/>
            <a:r>
              <a:rPr lang="en-US" sz="1800" dirty="0">
                <a:latin typeface="Times New Roman" pitchFamily="18" charset="0"/>
                <a:cs typeface="Times New Roman" pitchFamily="18" charset="0"/>
              </a:rPr>
              <a:t>During a brainstorm, there should be someone to lead the group. </a:t>
            </a:r>
          </a:p>
          <a:p>
            <a:pPr algn="just"/>
            <a:r>
              <a:rPr lang="en-US" sz="1800" dirty="0">
                <a:latin typeface="Times New Roman" pitchFamily="18" charset="0"/>
                <a:cs typeface="Times New Roman" pitchFamily="18" charset="0"/>
              </a:rPr>
              <a:t>It doesn’t have to be the same person as the decision maker, but it should be the  one who is able to guide through each topic or agenda as well as build up a positive atmosphere in the room. </a:t>
            </a:r>
          </a:p>
          <a:p>
            <a:pPr algn="just"/>
            <a:r>
              <a:rPr lang="en-US" sz="1800" dirty="0">
                <a:latin typeface="Times New Roman" pitchFamily="18" charset="0"/>
                <a:cs typeface="Times New Roman" pitchFamily="18" charset="0"/>
              </a:rPr>
              <a:t>The facilitator should also be the one who knows skills and expertise of people in the room, so that he/she could make the best out of everyone’s potential. </a:t>
            </a:r>
            <a:r>
              <a:rPr lang="en-US" sz="1800" b="1" dirty="0">
                <a:latin typeface="Times New Roman" pitchFamily="18" charset="0"/>
                <a:cs typeface="Times New Roman" pitchFamily="18" charset="0"/>
              </a:rPr>
              <a:t> </a:t>
            </a:r>
            <a:endParaRPr lang="en-US" sz="1800" i="1" dirty="0">
              <a:latin typeface="Times New Roman" pitchFamily="18" charset="0"/>
              <a:cs typeface="Times New Roman" pitchFamily="18" charset="0"/>
            </a:endParaRPr>
          </a:p>
          <a:p>
            <a:pPr algn="just">
              <a:buNone/>
            </a:pPr>
            <a:endParaRPr lang="en-US" sz="1800" i="1" dirty="0">
              <a:latin typeface="Times New Roman" pitchFamily="18" charset="0"/>
              <a:cs typeface="Times New Roman" pitchFamily="18" charset="0"/>
            </a:endParaRPr>
          </a:p>
          <a:p>
            <a:pPr>
              <a:buFont typeface="Arial" charset="0"/>
              <a:buNone/>
            </a:pPr>
            <a:endParaRPr lang="en-US" sz="1800" i="1"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943595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5C8AE19-B6B9-44B1-BF46-2D489617ED81}"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US" sz="2400" b="1" dirty="0"/>
              <a:t>Brainstorming: Do’s</a:t>
            </a:r>
            <a:r>
              <a:rPr lang="en-IN" sz="2400" dirty="0"/>
              <a:t> </a:t>
            </a:r>
            <a:r>
              <a:rPr lang="en-IN" sz="2400" spc="120" dirty="0"/>
              <a:t>(CO1)</a:t>
            </a:r>
            <a:endParaRPr lang="en-US" sz="2400" dirty="0"/>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Autofit/>
          </a:bodyPr>
          <a:lstStyle/>
          <a:p>
            <a:pPr algn="just">
              <a:buFont typeface="Arial" charset="0"/>
              <a:buNone/>
            </a:pPr>
            <a:r>
              <a:rPr lang="en-US" sz="1800" b="1" dirty="0">
                <a:latin typeface="Times New Roman" pitchFamily="18" charset="0"/>
                <a:cs typeface="Times New Roman" pitchFamily="18" charset="0"/>
              </a:rPr>
              <a:t>2. BUILD ON EACH OTHER’S IDEA</a:t>
            </a:r>
            <a:r>
              <a:rPr lang="en-US" sz="1800" dirty="0">
                <a:latin typeface="Times New Roman" pitchFamily="18" charset="0"/>
                <a:cs typeface="Times New Roman" pitchFamily="18" charset="0"/>
              </a:rPr>
              <a:t> </a:t>
            </a:r>
          </a:p>
          <a:p>
            <a:pPr algn="just"/>
            <a:r>
              <a:rPr lang="en-US" sz="1800" dirty="0">
                <a:latin typeface="Times New Roman" pitchFamily="18" charset="0"/>
                <a:cs typeface="Times New Roman" pitchFamily="18" charset="0"/>
              </a:rPr>
              <a:t>What’s expected from a brainstorm is ideas. Many of them. </a:t>
            </a:r>
          </a:p>
          <a:p>
            <a:pPr algn="just"/>
            <a:r>
              <a:rPr lang="en-US" sz="1800" dirty="0">
                <a:latin typeface="Times New Roman" pitchFamily="18" charset="0"/>
                <a:cs typeface="Times New Roman" pitchFamily="18" charset="0"/>
              </a:rPr>
              <a:t>But rather than just throwing one idea after another, try breaking them down or building them up so that you can see where they’re linked together, and it helps you to see a bigger picture as well. </a:t>
            </a:r>
          </a:p>
          <a:p>
            <a:pPr algn="just"/>
            <a:r>
              <a:rPr lang="en-US" sz="1800" dirty="0">
                <a:latin typeface="Times New Roman" pitchFamily="18" charset="0"/>
                <a:cs typeface="Times New Roman" pitchFamily="18" charset="0"/>
              </a:rPr>
              <a:t>Moreover, by breaking down or building up ideas, everyone has a chance to participate and witness the evolution of that idea together.  </a:t>
            </a:r>
          </a:p>
          <a:p>
            <a:pPr algn="just">
              <a:buFont typeface="Arial" charset="0"/>
              <a:buNone/>
            </a:pPr>
            <a:r>
              <a:rPr lang="en-US" sz="1800" b="1" dirty="0">
                <a:latin typeface="Times New Roman" pitchFamily="18" charset="0"/>
                <a:cs typeface="Times New Roman" pitchFamily="18" charset="0"/>
              </a:rPr>
              <a:t>3. WRITE AND DRAW</a:t>
            </a:r>
          </a:p>
          <a:p>
            <a:pPr algn="just"/>
            <a:r>
              <a:rPr lang="en-US" sz="1800" dirty="0">
                <a:latin typeface="Times New Roman" pitchFamily="18" charset="0"/>
                <a:cs typeface="Times New Roman" pitchFamily="18" charset="0"/>
              </a:rPr>
              <a:t>Visualizing ideas help different interpretations come to light and spark conversation. </a:t>
            </a:r>
          </a:p>
          <a:p>
            <a:pPr algn="just"/>
            <a:r>
              <a:rPr lang="en-US" sz="1800" dirty="0">
                <a:latin typeface="Times New Roman" pitchFamily="18" charset="0"/>
                <a:cs typeface="Times New Roman" pitchFamily="18" charset="0"/>
              </a:rPr>
              <a:t>Display them by writing down or drawing them in one place where everyone can see, so that they can feel involved as a contributor and no idea gets lost during the process.</a:t>
            </a:r>
          </a:p>
          <a:p>
            <a:pPr marL="0" indent="0" algn="just">
              <a:buNone/>
            </a:pPr>
            <a:endParaRPr lang="en-US" sz="1800" i="1" dirty="0">
              <a:latin typeface="Times New Roman" pitchFamily="18" charset="0"/>
              <a:cs typeface="Times New Roman" pitchFamily="18" charset="0"/>
            </a:endParaRPr>
          </a:p>
          <a:p>
            <a:pPr>
              <a:buFont typeface="Arial" charset="0"/>
              <a:buNone/>
            </a:pPr>
            <a:endParaRPr lang="en-US" sz="1800" i="1"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36390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85A534-A787-4CDB-814A-A399FC352B77}"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defRPr/>
            </a:pPr>
            <a:r>
              <a:rPr lang="en-US" b="1" dirty="0"/>
              <a:t>Brainstorming:  </a:t>
            </a:r>
            <a:r>
              <a:rPr lang="en-US" b="1" dirty="0" err="1"/>
              <a:t>Dont’s</a:t>
            </a:r>
            <a:r>
              <a:rPr lang="en-US" b="1" dirty="0"/>
              <a:t> (CO1)</a:t>
            </a:r>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Autofit/>
          </a:bodyPr>
          <a:lstStyle/>
          <a:p>
            <a:pPr algn="just">
              <a:buFont typeface="Arial" charset="0"/>
              <a:buNone/>
            </a:pPr>
            <a:r>
              <a:rPr lang="en-US" sz="1800" b="1" dirty="0">
                <a:latin typeface="Times New Roman" pitchFamily="18" charset="0"/>
                <a:cs typeface="Times New Roman" pitchFamily="18" charset="0"/>
              </a:rPr>
              <a:t>1. FORCE PARTICIPATION</a:t>
            </a:r>
          </a:p>
          <a:p>
            <a:pPr algn="just">
              <a:buFont typeface="Arial" charset="0"/>
              <a:buNone/>
            </a:pPr>
            <a:r>
              <a:rPr lang="en-US" sz="1800" dirty="0">
                <a:latin typeface="Times New Roman" pitchFamily="18" charset="0"/>
                <a:cs typeface="Times New Roman" pitchFamily="18" charset="0"/>
              </a:rPr>
              <a:t>      Force participation, like assigning participants with a turn to speak, will not help generating ideas but add social pressure to the group and kill the organic flow of a conversation instead.</a:t>
            </a:r>
          </a:p>
          <a:p>
            <a:pPr algn="just">
              <a:buFont typeface="Arial" charset="0"/>
              <a:buNone/>
            </a:pPr>
            <a:r>
              <a:rPr lang="en-US" sz="1800" b="1" dirty="0">
                <a:latin typeface="Times New Roman" pitchFamily="18" charset="0"/>
                <a:cs typeface="Times New Roman" pitchFamily="18" charset="0"/>
              </a:rPr>
              <a:t>2. CRITICIZE OTHER PEOPLE’S IDEAS</a:t>
            </a:r>
          </a:p>
          <a:p>
            <a:pPr algn="just"/>
            <a:r>
              <a:rPr lang="en-US" sz="1800" dirty="0">
                <a:latin typeface="Times New Roman" pitchFamily="18" charset="0"/>
                <a:cs typeface="Times New Roman" pitchFamily="18" charset="0"/>
              </a:rPr>
              <a:t>A brainstorm should be focusing on generating ideas rather than criticizing them. </a:t>
            </a:r>
          </a:p>
          <a:p>
            <a:pPr algn="just"/>
            <a:r>
              <a:rPr lang="en-US" sz="1800" dirty="0">
                <a:latin typeface="Times New Roman" pitchFamily="18" charset="0"/>
                <a:cs typeface="Times New Roman" pitchFamily="18" charset="0"/>
              </a:rPr>
              <a:t>Avoid making comments on other people’s opinions as stupid or useless. It’ll destroy the atmosphere of collaboration and intimidate others, making them afraid of sharing their ideas.</a:t>
            </a:r>
          </a:p>
          <a:p>
            <a:pPr algn="just">
              <a:buFont typeface="Arial" charset="0"/>
              <a:buNone/>
            </a:pPr>
            <a:r>
              <a:rPr lang="en-US" sz="1800" b="1" dirty="0">
                <a:latin typeface="Times New Roman" pitchFamily="18" charset="0"/>
                <a:cs typeface="Times New Roman" pitchFamily="18" charset="0"/>
              </a:rPr>
              <a:t>HOLD THE SESSION IN THE EVENING</a:t>
            </a:r>
          </a:p>
          <a:p>
            <a:pPr algn="just"/>
            <a:r>
              <a:rPr lang="en-US" sz="1800" dirty="0">
                <a:latin typeface="Times New Roman" pitchFamily="18" charset="0"/>
                <a:cs typeface="Times New Roman" pitchFamily="18" charset="0"/>
              </a:rPr>
              <a:t>A lot of people may overlook this point, but it’s very important when the brainstorming session is happening. </a:t>
            </a:r>
          </a:p>
          <a:p>
            <a:pPr algn="just"/>
            <a:r>
              <a:rPr lang="en-US" sz="1800" dirty="0">
                <a:latin typeface="Times New Roman" pitchFamily="18" charset="0"/>
                <a:cs typeface="Times New Roman" pitchFamily="18" charset="0"/>
              </a:rPr>
              <a:t>Try to avoid holding the session in the evening, especially at the time close to the end of business hours, since people could be distracted by their plans after work and be unable to focus.</a:t>
            </a:r>
            <a:endParaRPr lang="en-US" sz="1800" i="1" dirty="0"/>
          </a:p>
          <a:p>
            <a:pPr marL="0" indent="0" algn="just">
              <a:buNone/>
            </a:pPr>
            <a:endParaRPr lang="en-US" sz="1800" dirty="0">
              <a:latin typeface="Times New Roman" pitchFamily="18" charset="0"/>
              <a:cs typeface="Times New Roman" pitchFamily="18" charset="0"/>
            </a:endParaRPr>
          </a:p>
          <a:p>
            <a:pPr>
              <a:buFont typeface="Arial" charset="0"/>
              <a:buNone/>
            </a:pPr>
            <a:endParaRPr lang="en-US" sz="1800" i="1"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855473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35B9B3A-351D-4CC7-95C3-600AD7EDAB63}" type="datetime1">
              <a:rPr lang="en-US" smtClean="0"/>
              <a:t>1/5/2025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Anuradha Singh                         ACSE0503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IN" sz="2400" dirty="0"/>
              <a:t>Applying RCA and Brainstorm on innovative solutions (CO1) </a:t>
            </a:r>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Autofit/>
          </a:bodyPr>
          <a:lstStyle/>
          <a:p>
            <a:pPr algn="just"/>
            <a:r>
              <a:rPr lang="en-IN" sz="1800" dirty="0">
                <a:latin typeface="Times New Roman" pitchFamily="18" charset="0"/>
                <a:cs typeface="Times New Roman" pitchFamily="18" charset="0"/>
              </a:rPr>
              <a:t>The Department of science and technology within the government of INDIA has developed the INDIA INNOVATION INITIATIVE (i3) to create an innovation network, encouraging and promoting innovators and commercialization across the country.</a:t>
            </a:r>
          </a:p>
          <a:p>
            <a:pPr algn="just"/>
            <a:r>
              <a:rPr lang="en-IN" sz="1800" dirty="0">
                <a:latin typeface="Times New Roman" pitchFamily="18" charset="0"/>
                <a:cs typeface="Times New Roman" pitchFamily="18" charset="0"/>
              </a:rPr>
              <a:t>The global innovation index aims to capture the multi dimensional facets of innovation and provide the tools that can assists in tailoring policies or promote long term output growth, improved productivity, and job growth. </a:t>
            </a:r>
          </a:p>
          <a:p>
            <a:pPr>
              <a:buFont typeface="Arial" charset="0"/>
              <a:buNone/>
            </a:pPr>
            <a:endParaRPr lang="en-US" sz="1800" i="1"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654190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1183</TotalTime>
  <Words>6336</Words>
  <Application>Microsoft Office PowerPoint</Application>
  <PresentationFormat>On-screen Show (4:3)</PresentationFormat>
  <Paragraphs>1024</Paragraphs>
  <Slides>109</Slides>
  <Notes>4</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109</vt:i4>
      </vt:variant>
    </vt:vector>
  </HeadingPairs>
  <TitlesOfParts>
    <vt:vector size="117" baseType="lpstr">
      <vt:lpstr>Arial</vt:lpstr>
      <vt:lpstr>Calibri</vt:lpstr>
      <vt:lpstr>Carlito</vt:lpstr>
      <vt:lpstr>inherit</vt:lpstr>
      <vt:lpstr>Times New Roman</vt:lpstr>
      <vt:lpstr>TimesNewRomanPSMT</vt:lpstr>
      <vt:lpstr>Office Theme</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Priya goel</cp:lastModifiedBy>
  <cp:revision>396</cp:revision>
  <dcterms:created xsi:type="dcterms:W3CDTF">2006-08-16T00:00:00Z</dcterms:created>
  <dcterms:modified xsi:type="dcterms:W3CDTF">2025-01-05T16:35:45Z</dcterms:modified>
</cp:coreProperties>
</file>